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09ecd593af44ebd" /><Relationship Type="http://schemas.openxmlformats.org/officeDocument/2006/relationships/extended-properties" Target="/docProps/app.xml" Id="R2a9fe5629db1498c" /><Relationship Type="http://schemas.openxmlformats.org/officeDocument/2006/relationships/officeDocument" Target="/ppt/presentation.xml" Id="Rea0a5fbdbbd2412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7f28c3cccc24580"/>
  </p:sldMasterIdLst>
  <p:notesMasterIdLst>
    <p:notesMasterId xmlns:r="http://schemas.openxmlformats.org/officeDocument/2006/relationships" r:id="R805388c034f34994"/>
  </p:notesMasterIdLst>
  <p:sldIdLst>
    <p:sldId xmlns:r="http://schemas.openxmlformats.org/officeDocument/2006/relationships" id="256" r:id="R7027971a04cf4dbc"/>
    <p:sldId xmlns:r="http://schemas.openxmlformats.org/officeDocument/2006/relationships" id="257" r:id="R129ed7694ab74969"/>
    <p:sldId xmlns:r="http://schemas.openxmlformats.org/officeDocument/2006/relationships" id="258" r:id="R7bbf54904896454b"/>
    <p:sldId xmlns:r="http://schemas.openxmlformats.org/officeDocument/2006/relationships" id="259" r:id="R43c38fd965fc4113"/>
    <p:sldId xmlns:r="http://schemas.openxmlformats.org/officeDocument/2006/relationships" id="260" r:id="R023b2ecee66142cf"/>
    <p:sldId xmlns:r="http://schemas.openxmlformats.org/officeDocument/2006/relationships" id="261" r:id="Rd36642d5fd114aae"/>
    <p:sldId xmlns:r="http://schemas.openxmlformats.org/officeDocument/2006/relationships" id="262" r:id="R80ed7a2d0a264ff8"/>
    <p:sldId xmlns:r="http://schemas.openxmlformats.org/officeDocument/2006/relationships" id="263" r:id="Rf2ef23befcf045ad"/>
    <p:sldId xmlns:r="http://schemas.openxmlformats.org/officeDocument/2006/relationships" id="264" r:id="Rb6df9e101fc34616"/>
    <p:sldId xmlns:r="http://schemas.openxmlformats.org/officeDocument/2006/relationships" id="265" r:id="R11916e77cea740f5"/>
    <p:sldId xmlns:r="http://schemas.openxmlformats.org/officeDocument/2006/relationships" id="266" r:id="R96b72d4978454eb8"/>
    <p:sldId xmlns:r="http://schemas.openxmlformats.org/officeDocument/2006/relationships" id="267" r:id="Rad52532116ce4e8b"/>
    <p:sldId xmlns:r="http://schemas.openxmlformats.org/officeDocument/2006/relationships" id="268" r:id="R98e5902259134718"/>
    <p:sldId xmlns:r="http://schemas.openxmlformats.org/officeDocument/2006/relationships" id="269" r:id="R349bb6994aae435d"/>
    <p:sldId xmlns:r="http://schemas.openxmlformats.org/officeDocument/2006/relationships" id="270" r:id="R0960da1a655941b7"/>
    <p:sldId xmlns:r="http://schemas.openxmlformats.org/officeDocument/2006/relationships" id="271" r:id="R50d898d009b541fa"/>
    <p:sldId xmlns:r="http://schemas.openxmlformats.org/officeDocument/2006/relationships" id="272" r:id="R3ec7892c3e3142ea"/>
    <p:sldId xmlns:r="http://schemas.openxmlformats.org/officeDocument/2006/relationships" id="273" r:id="R5b51a2a852ba4d09"/>
    <p:sldId xmlns:r="http://schemas.openxmlformats.org/officeDocument/2006/relationships" id="274" r:id="R1893e3f784ce4e6d"/>
    <p:sldId xmlns:r="http://schemas.openxmlformats.org/officeDocument/2006/relationships" id="275" r:id="R7c9af5e35a204f96"/>
    <p:sldId xmlns:r="http://schemas.openxmlformats.org/officeDocument/2006/relationships" id="276" r:id="Rdb931191ce424fb1"/>
    <p:sldId xmlns:r="http://schemas.openxmlformats.org/officeDocument/2006/relationships" id="277" r:id="Rf841d9f9eaf74bf3"/>
    <p:sldId xmlns:r="http://schemas.openxmlformats.org/officeDocument/2006/relationships" id="278" r:id="R51db0e52933d4ceb"/>
    <p:sldId xmlns:r="http://schemas.openxmlformats.org/officeDocument/2006/relationships" id="279" r:id="Rb85f7fcf468b4965"/>
    <p:sldId xmlns:r="http://schemas.openxmlformats.org/officeDocument/2006/relationships" id="280" r:id="R10538bd1cc9f424b"/>
    <p:sldId xmlns:r="http://schemas.openxmlformats.org/officeDocument/2006/relationships" id="281" r:id="Rc34f8ff0a1d34261"/>
    <p:sldId xmlns:r="http://schemas.openxmlformats.org/officeDocument/2006/relationships" id="282" r:id="R757e5c8520534a5d"/>
    <p:sldId xmlns:r="http://schemas.openxmlformats.org/officeDocument/2006/relationships" id="283" r:id="Rfe88a6c55162404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27944ac54e14d2e" /><Relationship Type="http://schemas.openxmlformats.org/officeDocument/2006/relationships/slideMaster" Target="/ppt/slideMasters/slideMaster1.xml" Id="R57f28c3cccc24580" /><Relationship Type="http://schemas.openxmlformats.org/officeDocument/2006/relationships/notesMaster" Target="/ppt/notesMasters/notesMaster1.xml" Id="R805388c034f34994" /><Relationship Type="http://schemas.openxmlformats.org/officeDocument/2006/relationships/presProps" Target="/ppt/presProps.xml" Id="R8bbb57425c354d98" /><Relationship Type="http://schemas.openxmlformats.org/officeDocument/2006/relationships/tableStyles" Target="/ppt/tableStyles.xml" Id="R8086eee4892d42db" /><Relationship Type="http://schemas.openxmlformats.org/officeDocument/2006/relationships/slide" Target="/ppt/slides/slide1.xml" Id="R7027971a04cf4dbc" /><Relationship Type="http://schemas.openxmlformats.org/officeDocument/2006/relationships/slide" Target="/ppt/slides/slide2.xml" Id="R129ed7694ab74969" /><Relationship Type="http://schemas.openxmlformats.org/officeDocument/2006/relationships/slide" Target="/ppt/slides/slide3.xml" Id="R7bbf54904896454b" /><Relationship Type="http://schemas.openxmlformats.org/officeDocument/2006/relationships/slide" Target="/ppt/slides/slide4.xml" Id="R43c38fd965fc4113" /><Relationship Type="http://schemas.openxmlformats.org/officeDocument/2006/relationships/slide" Target="/ppt/slides/slide5.xml" Id="R023b2ecee66142cf" /><Relationship Type="http://schemas.openxmlformats.org/officeDocument/2006/relationships/slide" Target="/ppt/slides/slide6.xml" Id="Rd36642d5fd114aae" /><Relationship Type="http://schemas.openxmlformats.org/officeDocument/2006/relationships/slide" Target="/ppt/slides/slide7.xml" Id="R80ed7a2d0a264ff8" /><Relationship Type="http://schemas.openxmlformats.org/officeDocument/2006/relationships/slide" Target="/ppt/slides/slide8.xml" Id="Rf2ef23befcf045ad" /><Relationship Type="http://schemas.openxmlformats.org/officeDocument/2006/relationships/slide" Target="/ppt/slides/slide9.xml" Id="Rb6df9e101fc34616" /><Relationship Type="http://schemas.openxmlformats.org/officeDocument/2006/relationships/slide" Target="/ppt/slides/slide10.xml" Id="R11916e77cea740f5" /><Relationship Type="http://schemas.openxmlformats.org/officeDocument/2006/relationships/slide" Target="/ppt/slides/slide11.xml" Id="R96b72d4978454eb8" /><Relationship Type="http://schemas.openxmlformats.org/officeDocument/2006/relationships/slide" Target="/ppt/slides/slide12.xml" Id="Rad52532116ce4e8b" /><Relationship Type="http://schemas.openxmlformats.org/officeDocument/2006/relationships/slide" Target="/ppt/slides/slide13.xml" Id="R98e5902259134718" /><Relationship Type="http://schemas.openxmlformats.org/officeDocument/2006/relationships/slide" Target="/ppt/slides/slide14.xml" Id="R349bb6994aae435d" /><Relationship Type="http://schemas.openxmlformats.org/officeDocument/2006/relationships/slide" Target="/ppt/slides/slide15.xml" Id="R0960da1a655941b7" /><Relationship Type="http://schemas.openxmlformats.org/officeDocument/2006/relationships/slide" Target="/ppt/slides/slide16.xml" Id="R50d898d009b541fa" /><Relationship Type="http://schemas.openxmlformats.org/officeDocument/2006/relationships/slide" Target="/ppt/slides/slide17.xml" Id="R3ec7892c3e3142ea" /><Relationship Type="http://schemas.openxmlformats.org/officeDocument/2006/relationships/slide" Target="/ppt/slides/slide18.xml" Id="R5b51a2a852ba4d09" /><Relationship Type="http://schemas.openxmlformats.org/officeDocument/2006/relationships/slide" Target="/ppt/slides/slide19.xml" Id="R1893e3f784ce4e6d" /><Relationship Type="http://schemas.openxmlformats.org/officeDocument/2006/relationships/slide" Target="/ppt/slides/slide20.xml" Id="R7c9af5e35a204f96" /><Relationship Type="http://schemas.openxmlformats.org/officeDocument/2006/relationships/slide" Target="/ppt/slides/slide21.xml" Id="Rdb931191ce424fb1" /><Relationship Type="http://schemas.openxmlformats.org/officeDocument/2006/relationships/slide" Target="/ppt/slides/slide22.xml" Id="Rf841d9f9eaf74bf3" /><Relationship Type="http://schemas.openxmlformats.org/officeDocument/2006/relationships/slide" Target="/ppt/slides/slide23.xml" Id="R51db0e52933d4ceb" /><Relationship Type="http://schemas.openxmlformats.org/officeDocument/2006/relationships/slide" Target="/ppt/slides/slide24.xml" Id="Rb85f7fcf468b4965" /><Relationship Type="http://schemas.openxmlformats.org/officeDocument/2006/relationships/slide" Target="/ppt/slides/slide25.xml" Id="R10538bd1cc9f424b" /><Relationship Type="http://schemas.openxmlformats.org/officeDocument/2006/relationships/slide" Target="/ppt/slides/slide26.xml" Id="Rc34f8ff0a1d34261" /><Relationship Type="http://schemas.openxmlformats.org/officeDocument/2006/relationships/slide" Target="/ppt/slides/slide27.xml" Id="R757e5c8520534a5d" /><Relationship Type="http://schemas.openxmlformats.org/officeDocument/2006/relationships/slide" Target="/ppt/slides/slide28.xml" Id="Rfe88a6c55162404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efd61309bd24fd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PROMECO Editorial">
      <a:dk1>
        <a:srgbClr val="000000"/>
      </a:dk1>
      <a:lt1>
        <a:srgbClr val="FFFFFF"/>
      </a:lt1>
      <a:dk2>
        <a:srgbClr val="0D244B"/>
      </a:dk2>
      <a:lt2>
        <a:srgbClr val="F5F6F7"/>
      </a:lt2>
      <a:accent1>
        <a:srgbClr val="102D75"/>
      </a:accent1>
      <a:accent2>
        <a:srgbClr val="20262D"/>
      </a:accent2>
      <a:accent3>
        <a:srgbClr val="D24C0B"/>
      </a:accent3>
      <a:accent4>
        <a:srgbClr val="8D969D"/>
      </a:accent4>
      <a:accent5>
        <a:srgbClr val="597267"/>
      </a:accent5>
      <a:accent6>
        <a:srgbClr val="BA936D"/>
      </a:accent6>
      <a:hlink>
        <a:srgbClr val="102D75"/>
      </a:hlink>
      <a:folHlink>
        <a:srgbClr val="102D75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PROMECO Editori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b1cad2798024788" /><Relationship Type="http://schemas.openxmlformats.org/officeDocument/2006/relationships/notesMaster" Target="/ppt/notesMasters/notesMaster1.xml" Id="R2ae7d1e3399f4c0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095b3f252144ae3" /><Relationship Type="http://schemas.openxmlformats.org/officeDocument/2006/relationships/notesMaster" Target="/ppt/notesMasters/notesMaster1.xml" Id="R9eae4be153a2428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7771031ae6d4393" /><Relationship Type="http://schemas.openxmlformats.org/officeDocument/2006/relationships/notesMaster" Target="/ppt/notesMasters/notesMaster1.xml" Id="Raed35b02c70a4fa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cab2ee68d374a06" /><Relationship Type="http://schemas.openxmlformats.org/officeDocument/2006/relationships/notesMaster" Target="/ppt/notesMasters/notesMaster1.xml" Id="Rd426f123d45a460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b084df44eea420d" /><Relationship Type="http://schemas.openxmlformats.org/officeDocument/2006/relationships/notesMaster" Target="/ppt/notesMasters/notesMaster1.xml" Id="R713832428b474d3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b7a862d25b44fa7" /><Relationship Type="http://schemas.openxmlformats.org/officeDocument/2006/relationships/notesMaster" Target="/ppt/notesMasters/notesMaster1.xml" Id="Red16da68ba8a42a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1d3cc07ca584787" /><Relationship Type="http://schemas.openxmlformats.org/officeDocument/2006/relationships/notesMaster" Target="/ppt/notesMasters/notesMaster1.xml" Id="R45e8ff7cf618445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fb349e18f6141f2" /><Relationship Type="http://schemas.openxmlformats.org/officeDocument/2006/relationships/notesMaster" Target="/ppt/notesMasters/notesMaster1.xml" Id="R9924c10df12a4df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85382efc8274e52" /><Relationship Type="http://schemas.openxmlformats.org/officeDocument/2006/relationships/notesMaster" Target="/ppt/notesMasters/notesMaster1.xml" Id="Rc9abdd8b92c14c3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ac132cbd4ab47ad" /><Relationship Type="http://schemas.openxmlformats.org/officeDocument/2006/relationships/notesMaster" Target="/ppt/notesMasters/notesMaster1.xml" Id="R11c7a232dde3424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1cb878067e34be6" /><Relationship Type="http://schemas.openxmlformats.org/officeDocument/2006/relationships/notesMaster" Target="/ppt/notesMasters/notesMaster1.xml" Id="Rf3fa05b0387e4bc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2d16a51a915405e" /><Relationship Type="http://schemas.openxmlformats.org/officeDocument/2006/relationships/notesMaster" Target="/ppt/notesMasters/notesMaster1.xml" Id="R2573df39dad942f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1c450baf9714bc8" /><Relationship Type="http://schemas.openxmlformats.org/officeDocument/2006/relationships/notesMaster" Target="/ppt/notesMasters/notesMaster1.xml" Id="Ra4c92db16e84460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fa2e602df4d4194" /><Relationship Type="http://schemas.openxmlformats.org/officeDocument/2006/relationships/notesMaster" Target="/ppt/notesMasters/notesMaster1.xml" Id="Raf0bf241a15440bc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32734f3fa754343" /><Relationship Type="http://schemas.openxmlformats.org/officeDocument/2006/relationships/notesMaster" Target="/ppt/notesMasters/notesMaster1.xml" Id="Rae0810344d4e478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5cc3712d218450b" /><Relationship Type="http://schemas.openxmlformats.org/officeDocument/2006/relationships/notesMaster" Target="/ppt/notesMasters/notesMaster1.xml" Id="Rbcf0bf79f5f9456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83824273efb48ee" /><Relationship Type="http://schemas.openxmlformats.org/officeDocument/2006/relationships/notesMaster" Target="/ppt/notesMasters/notesMaster1.xml" Id="R076e824e199a475f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bc01a058e5d4006" /><Relationship Type="http://schemas.openxmlformats.org/officeDocument/2006/relationships/notesMaster" Target="/ppt/notesMasters/notesMaster1.xml" Id="R95705f3327394b5e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ee377b4c94bc48bc" /><Relationship Type="http://schemas.openxmlformats.org/officeDocument/2006/relationships/notesMaster" Target="/ppt/notesMasters/notesMaster1.xml" Id="R8c547ccb6ee64f0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3c4c185702c44258" /><Relationship Type="http://schemas.openxmlformats.org/officeDocument/2006/relationships/notesMaster" Target="/ppt/notesMasters/notesMaster1.xml" Id="R44a8dbda3bb641be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c69892628814328" /><Relationship Type="http://schemas.openxmlformats.org/officeDocument/2006/relationships/notesMaster" Target="/ppt/notesMasters/notesMaster1.xml" Id="R15bf0b1644cf4f0b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63ea4e23744c4ef9" /><Relationship Type="http://schemas.openxmlformats.org/officeDocument/2006/relationships/notesMaster" Target="/ppt/notesMasters/notesMaster1.xml" Id="Rd43f5d6f963e4ac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f5f59f3cab6f40b4" /><Relationship Type="http://schemas.openxmlformats.org/officeDocument/2006/relationships/notesMaster" Target="/ppt/notesMasters/notesMaster1.xml" Id="Rb0810cc9ed324989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88dff9edc220452b" /><Relationship Type="http://schemas.openxmlformats.org/officeDocument/2006/relationships/notesMaster" Target="/ppt/notesMasters/notesMaster1.xml" Id="Rda94676db46e4d4d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7a5cdded1e124814" /><Relationship Type="http://schemas.openxmlformats.org/officeDocument/2006/relationships/notesMaster" Target="/ppt/notesMasters/notesMaster1.xml" Id="R57a500c38ece4ce5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c33c358c35794819" /><Relationship Type="http://schemas.openxmlformats.org/officeDocument/2006/relationships/notesMaster" Target="/ppt/notesMasters/notesMaster1.xml" Id="R9689b91b4d55452a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d92ccfb586244ff6" /><Relationship Type="http://schemas.openxmlformats.org/officeDocument/2006/relationships/notesMaster" Target="/ppt/notesMasters/notesMaster1.xml" Id="Rf1998321861a4b8d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e28832174f894cb0" /><Relationship Type="http://schemas.openxmlformats.org/officeDocument/2006/relationships/notesMaster" Target="/ppt/notesMasters/notesMaster1.xml" Id="R7b71e4cc10cf409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del contenido: Brochure Promeco V02SE2026.pptx, láminas 1, 2 y 5.</a:t>
            </a:r>
          </a:p>
          <a:p xmlns:a="http://schemas.openxmlformats.org/drawingml/2006/main">
            <a:r>
              <a:t>Fotografía del archivo proporcionado por PROMECO: Brochure corporativo solo fotos V10AG2025.pdf, página 8, referencia F01. Foto documental de archivo. Trabajo colaborativo.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del contenido: Brochure Promeco V02SE2026.pptx, láminas 2 y 7.</a:t>
            </a:r>
          </a:p>
          <a:p xmlns:a="http://schemas.openxmlformats.org/drawingml/2006/main">
            <a:r>
              <a:t>Fotografía del archivo proporcionado por PROMECO: Brochure corporativo solo fotos V10AG2025.pdf, página 30, referencia F05. Foto documental de archivo. Construcción conjunta.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del contenido: Brochure Promeco V02SE2026.pptx, láminas 5, 9, 17 y 22.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del contenido: Brochure Promeco V02SE2026.pptx, láminas 6 y 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del contenido: Brochure Promeco V02SE2026.pptx, lámina 8.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del contenido: Brochure Promeco V02SE2026.pptx, láminas 3, 4 y 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del contenido: Brochure Promeco V02SE2026.pptx, lámina 8 y láminas 11 a 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del contenido: Brochure Promeco V02SE2026.pptx, lámina 9.</a:t>
            </a:r>
          </a:p>
          <a:p xmlns:a="http://schemas.openxmlformats.org/drawingml/2006/main">
            <a:r>
              <a:t>Fotografía del archivo proporcionado por PROMECO: Brochure corporativo solo fotos V10AG2025.pdf, página 10, referencia F03. Foto documental de archivo. Encuentro de equipo.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del contenido: Brochure Promeco V02SE2026.pptx, lámina 10.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del contenido: Brochure Promeco V02SE2026.pptx, lámina 11.</a:t>
            </a:r>
          </a:p>
          <a:p xmlns:a="http://schemas.openxmlformats.org/drawingml/2006/main">
            <a:r>
              <a:t>Fotografía del archivo proporcionado por PROMECO: Brochure corporativo solo fotos V10AG2025.pdf, página 47, referencia F07. Foto documental de archivo. Aprendizaje en pequeños grupos.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del contenido: Brochure Promeco V02SE2026.pptx, lámina 12.</a:t>
            </a:r>
          </a:p>
          <a:p xmlns:a="http://schemas.openxmlformats.org/drawingml/2006/main">
            <a:r>
              <a:t>Fotografía del archivo proporcionado por PROMECO: Brochure corporativo solo fotos V10AG2025.pdf, página 12, referencia F15. Foto documental de archivo. Entrega de certificados.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del contenido: Brochure Promeco V02SE2026.pptx, lámina 13.</a:t>
            </a:r>
          </a:p>
          <a:p xmlns:a="http://schemas.openxmlformats.org/drawingml/2006/main">
            <a:r>
              <a:t>Fotografía del archivo proporcionado por PROMECO: Brochure corporativo solo fotos V10AG2025.pdf, página 48, referencia F08. Foto documental de archivo. Ejercicio de equipo.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del contenido: Brochure Promeco V02SE2026.pptx, lámina 14.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del contenido: Brochure Promeco V02SE2026.pptx, láminas 8 y 15.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del contenido: Brochure Promeco V02SE2026.pptx, láminas 8 y 16.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del contenido: Brochure Promeco V02SE2026.pptx, lámina 17.</a:t>
            </a:r>
          </a:p>
          <a:p xmlns:a="http://schemas.openxmlformats.org/drawingml/2006/main">
            <a:r>
              <a:t>Fotografía del archivo proporcionado por PROMECO: Brochure corporativo solo fotos V10AG2025.pdf, página 29, referencia F11. Foto documental de archivo. Conversación en punto de venta.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del contenido: Brochure Promeco V02SE2026.pptx, lámina 18.</a:t>
            </a:r>
          </a:p>
          <a:p xmlns:a="http://schemas.openxmlformats.org/drawingml/2006/main">
            <a:r>
              <a:t>Fotografía del archivo proporcionado por PROMECO: Brochure corporativo solo fotos V10AG2025.pdf, página 29, referencia F06. Foto documental de archivo. Exposición de ideas.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del contenido: Brochure Promeco V02SE2026.pptx, lámina 19.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del contenido: Brochure Promeco V02SE2026.pptx, lámina 20.</a:t>
            </a:r>
          </a:p>
          <a:p xmlns:a="http://schemas.openxmlformats.org/drawingml/2006/main">
            <a:r>
              <a:t>Fotografía del archivo proporcionado por PROMECO: Brochure corporativo solo fotos V10AG2025.pdf, página 39, referencia F09. Foto documental de archivo. Formación en el lugar de trabajo.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del contenido: Brochure Promeco V02SE2026.pptx, lámina 21.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del contenido: Brochure Promeco V02SE2026.pptx, lámina 22.</a:t>
            </a:r>
          </a:p>
          <a:p xmlns:a="http://schemas.openxmlformats.org/drawingml/2006/main">
            <a:r>
              <a:t>Fotografía del archivo proporcionado por PROMECO: Brochure corporativo solo fotos V10AG2025.pdf, página 12, referencia F13. Foto documental de archivo. Cercanía con el equipo.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del contenido: Brochure Promeco V02SE2026.pptx, lámina 23.</a:t>
            </a:r>
          </a:p>
          <a:p xmlns:a="http://schemas.openxmlformats.org/drawingml/2006/main">
            <a:r>
              <a:t>Fotografía del archivo proporcionado por PROMECO: Brochure corporativo solo fotos V10AG2025.pdf, página 52, referencia F16. Foto documental de archivo. Encuentro de negocios.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del contenido: Brochure Promeco V02SE2026.pptx, lámina 24.</a:t>
            </a:r>
          </a:p>
          <a:p xmlns:a="http://schemas.openxmlformats.org/drawingml/2006/main">
            <a:r>
              <a:t>Fotografía del archivo proporcionado por PROMECO: Brochure corporativo solo fotos V10AG2025.pdf, página 44, referencia F10. Foto documental de archivo. Formación con personal de planta.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del contenido: Brochure Promeco V02SE2026.pptx, lámina 25.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del contenido: Brochure Promeco V02SE2026.pptx, lámina 26.</a:t>
            </a:r>
          </a:p>
          <a:p xmlns:a="http://schemas.openxmlformats.org/drawingml/2006/main">
            <a:r>
              <a:t>Fotografía del archivo proporcionado por PROMECO: Brochure corporativo solo fotos V10AG2025.pdf, página 51, referencia F04. Foto documental de archivo. Conversación comercial.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del contenido: Brochure Promeco V02SE2026.pptx, lámina 27.</a:t>
            </a:r>
          </a:p>
          <a:p xmlns:a="http://schemas.openxmlformats.org/drawingml/2006/main">
            <a:r>
              <a:t>Fotografía del archivo proporcionado por PROMECO: Brochure corporativo solo fotos V10AG2025.pdf, página 43, referencia F14. Foto documental de archivo. Un momento compartido.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del contenido: Brochure Promeco V02SE2026.pptx, lámina 27.</a:t>
            </a:r>
          </a:p>
          <a:p xmlns:a="http://schemas.openxmlformats.org/drawingml/2006/main">
            <a:r>
              <a:t>Fotografía del archivo proporcionado por PROMECO: Brochure corporativo solo fotos V10AG2025.pdf, página 12, referencia F02. Foto documental de archivo. Facilitación en Cocheros.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 del contenido: Brochure Promeco V02SE2026.pptx, lámina 28.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c182a9440a3469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bdaf072246a432b" /><Relationship Type="http://schemas.openxmlformats.org/officeDocument/2006/relationships/slideLayout" Target="/ppt/slideLayouts/slideLayout1.xml" Id="Rbf96e624bc3e4e2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f96e624bc3e4e2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PROMECO Editorial">
      <a:dk1>
        <a:srgbClr val="000000"/>
      </a:dk1>
      <a:lt1>
        <a:srgbClr val="FFFFFF"/>
      </a:lt1>
      <a:dk2>
        <a:srgbClr val="0D244B"/>
      </a:dk2>
      <a:lt2>
        <a:srgbClr val="F5F6F7"/>
      </a:lt2>
      <a:accent1>
        <a:srgbClr val="102D75"/>
      </a:accent1>
      <a:accent2>
        <a:srgbClr val="20262D"/>
      </a:accent2>
      <a:accent3>
        <a:srgbClr val="D24C0B"/>
      </a:accent3>
      <a:accent4>
        <a:srgbClr val="8D969D"/>
      </a:accent4>
      <a:accent5>
        <a:srgbClr val="597267"/>
      </a:accent5>
      <a:accent6>
        <a:srgbClr val="BA936D"/>
      </a:accent6>
      <a:hlink>
        <a:srgbClr val="102D75"/>
      </a:hlink>
      <a:folHlink>
        <a:srgbClr val="102D75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PROMECO Editori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fef955189e4dd9" /><Relationship Type="http://schemas.openxmlformats.org/officeDocument/2006/relationships/image" Target="/ppt/media/image.png" Id="Rc5d3a0c4f2f9408e" /><Relationship Type="http://schemas.openxmlformats.org/officeDocument/2006/relationships/image" Target="/ppt/media/image.jpeg" Id="Rbcb66a9b0991497e" /><Relationship Type="http://schemas.openxmlformats.org/officeDocument/2006/relationships/notesSlide" Target="/ppt/notesSlides/notesSlide1.xml" Id="R6c46ddfdb4614f2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4399137b3949e0" /><Relationship Type="http://schemas.openxmlformats.org/officeDocument/2006/relationships/image" Target="/ppt/media/image2.jpeg" Id="R10df950835fb404e" /><Relationship Type="http://schemas.openxmlformats.org/officeDocument/2006/relationships/notesSlide" Target="/ppt/notesSlides/notesSlide2.xml" Id="Rf52d8cb1b54d445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1ddad02abc4243" /><Relationship Type="http://schemas.openxmlformats.org/officeDocument/2006/relationships/notesSlide" Target="/ppt/notesSlides/notesSlide3.xml" Id="Rb0c384f76bdb499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7b05a103064f7b" /><Relationship Type="http://schemas.openxmlformats.org/officeDocument/2006/relationships/notesSlide" Target="/ppt/notesSlides/notesSlide4.xml" Id="R133422dbf43042a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be4dbb16654e8a" /><Relationship Type="http://schemas.openxmlformats.org/officeDocument/2006/relationships/notesSlide" Target="/ppt/notesSlides/notesSlide5.xml" Id="R60af102ab39a440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8636065aa646ff" /><Relationship Type="http://schemas.openxmlformats.org/officeDocument/2006/relationships/notesSlide" Target="/ppt/notesSlides/notesSlide6.xml" Id="Rb57a4def7c16468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d6ba3f56f345bc" /><Relationship Type="http://schemas.openxmlformats.org/officeDocument/2006/relationships/notesSlide" Target="/ppt/notesSlides/notesSlide7.xml" Id="Rf829c3eb61584da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e98ac0203341bd" /><Relationship Type="http://schemas.openxmlformats.org/officeDocument/2006/relationships/image" Target="/ppt/media/image3.jpeg" Id="R063c413cc89d40c1" /><Relationship Type="http://schemas.openxmlformats.org/officeDocument/2006/relationships/notesSlide" Target="/ppt/notesSlides/notesSlide8.xml" Id="Rfed628912be44bd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77e55566524611" /><Relationship Type="http://schemas.openxmlformats.org/officeDocument/2006/relationships/notesSlide" Target="/ppt/notesSlides/notesSlide9.xml" Id="Red41d24cafe44a5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b61569d03341de" /><Relationship Type="http://schemas.openxmlformats.org/officeDocument/2006/relationships/image" Target="/ppt/media/image4.jpeg" Id="Rbe6945b128a845b0" /><Relationship Type="http://schemas.openxmlformats.org/officeDocument/2006/relationships/notesSlide" Target="/ppt/notesSlides/notesSlide10.xml" Id="Rfb104a6f674841d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bbaf4955b1480b" /><Relationship Type="http://schemas.openxmlformats.org/officeDocument/2006/relationships/image" Target="/ppt/media/image5.jpeg" Id="R57c0e56076f74cd3" /><Relationship Type="http://schemas.openxmlformats.org/officeDocument/2006/relationships/notesSlide" Target="/ppt/notesSlides/notesSlide11.xml" Id="R38b6336c3649447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952200e6ff4a81" /><Relationship Type="http://schemas.openxmlformats.org/officeDocument/2006/relationships/image" Target="/ppt/media/image6.jpeg" Id="Ra19807538de04e9c" /><Relationship Type="http://schemas.openxmlformats.org/officeDocument/2006/relationships/notesSlide" Target="/ppt/notesSlides/notesSlide12.xml" Id="R67db53e329d04db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5bc075e89948cb" /><Relationship Type="http://schemas.openxmlformats.org/officeDocument/2006/relationships/notesSlide" Target="/ppt/notesSlides/notesSlide13.xml" Id="R62969827c70b4bb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80520c785542cf" /><Relationship Type="http://schemas.openxmlformats.org/officeDocument/2006/relationships/image" Target="/ppt/media/image2.png" Id="R603662d9a0da4734" /><Relationship Type="http://schemas.openxmlformats.org/officeDocument/2006/relationships/notesSlide" Target="/ppt/notesSlides/notesSlide14.xml" Id="Raee7ccd4e088425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727ba6658a4cea" /><Relationship Type="http://schemas.openxmlformats.org/officeDocument/2006/relationships/image" Target="/ppt/media/image3.png" Id="R2ade3e3e12724651" /><Relationship Type="http://schemas.openxmlformats.org/officeDocument/2006/relationships/notesSlide" Target="/ppt/notesSlides/notesSlide15.xml" Id="R13fae7f59d9643d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889c7a0aff4cff" /><Relationship Type="http://schemas.openxmlformats.org/officeDocument/2006/relationships/image" Target="/ppt/media/image7.jpeg" Id="R5691c70b18c74a37" /><Relationship Type="http://schemas.openxmlformats.org/officeDocument/2006/relationships/notesSlide" Target="/ppt/notesSlides/notesSlide16.xml" Id="Rf7ea1bfff37e497d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d1c69568614053" /><Relationship Type="http://schemas.openxmlformats.org/officeDocument/2006/relationships/image" Target="/ppt/media/image8.jpeg" Id="Rd3f7668fc24c4560" /><Relationship Type="http://schemas.openxmlformats.org/officeDocument/2006/relationships/notesSlide" Target="/ppt/notesSlides/notesSlide17.xml" Id="R54aea1b9d03040c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1edc72f61d4953" /><Relationship Type="http://schemas.openxmlformats.org/officeDocument/2006/relationships/notesSlide" Target="/ppt/notesSlides/notesSlide18.xml" Id="Reb4cdf2ec22745b8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4b1f6714134d10" /><Relationship Type="http://schemas.openxmlformats.org/officeDocument/2006/relationships/image" Target="/ppt/media/image9.jpeg" Id="R19e49b72947246ad" /><Relationship Type="http://schemas.openxmlformats.org/officeDocument/2006/relationships/notesSlide" Target="/ppt/notesSlides/notesSlide19.xml" Id="Rfe8de96cbdf04a0e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c53b352a96480f" /><Relationship Type="http://schemas.openxmlformats.org/officeDocument/2006/relationships/notesSlide" Target="/ppt/notesSlides/notesSlide20.xml" Id="R857caf6c0643482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44e13bae2a404d" /><Relationship Type="http://schemas.openxmlformats.org/officeDocument/2006/relationships/image" Target="/ppt/media/image10.jpeg" Id="R2cfc1f8e4a984c7f" /><Relationship Type="http://schemas.openxmlformats.org/officeDocument/2006/relationships/notesSlide" Target="/ppt/notesSlides/notesSlide21.xml" Id="Rff6ba98a7574446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543242e2294082" /><Relationship Type="http://schemas.openxmlformats.org/officeDocument/2006/relationships/image" Target="/ppt/media/image11.jpeg" Id="R5b8b20ebfa4e4ff0" /><Relationship Type="http://schemas.openxmlformats.org/officeDocument/2006/relationships/notesSlide" Target="/ppt/notesSlides/notesSlide22.xml" Id="Rd8a3c56e7f6849a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ae38d7ce504c30" /><Relationship Type="http://schemas.openxmlformats.org/officeDocument/2006/relationships/image" Target="/ppt/media/image12.jpeg" Id="Rf63294b98a254452" /><Relationship Type="http://schemas.openxmlformats.org/officeDocument/2006/relationships/notesSlide" Target="/ppt/notesSlides/notesSlide23.xml" Id="R074a04628513404e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18cefba56c4958" /><Relationship Type="http://schemas.openxmlformats.org/officeDocument/2006/relationships/notesSlide" Target="/ppt/notesSlides/notesSlide24.xml" Id="R0db2e5766983460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098c494cd144c2" /><Relationship Type="http://schemas.openxmlformats.org/officeDocument/2006/relationships/image" Target="/ppt/media/image13.jpeg" Id="R1b57a9921ea740d2" /><Relationship Type="http://schemas.openxmlformats.org/officeDocument/2006/relationships/notesSlide" Target="/ppt/notesSlides/notesSlide25.xml" Id="R3ce11678880549a2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bc20b17450498c" /><Relationship Type="http://schemas.openxmlformats.org/officeDocument/2006/relationships/image" Target="/ppt/media/image14.jpeg" Id="R8d10d6fb79464711" /><Relationship Type="http://schemas.openxmlformats.org/officeDocument/2006/relationships/notesSlide" Target="/ppt/notesSlides/notesSlide26.xml" Id="R06937b8e29d44d2d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7b712044b14076" /><Relationship Type="http://schemas.openxmlformats.org/officeDocument/2006/relationships/image" Target="/ppt/media/image15.jpeg" Id="R941a221a2ad34429" /><Relationship Type="http://schemas.openxmlformats.org/officeDocument/2006/relationships/notesSlide" Target="/ppt/notesSlides/notesSlide27.xml" Id="Rc4496794abe44cbc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980506b6c647bd" /><Relationship Type="http://schemas.openxmlformats.org/officeDocument/2006/relationships/image" Target="/ppt/media/image4.png" Id="R7d0b15b7112744ce" /><Relationship Type="http://schemas.openxmlformats.org/officeDocument/2006/relationships/hyperlink" Target="https://wa.me/573214906228" TargetMode="External" Id="R182cb378bc10487d" /><Relationship Type="http://schemas.openxmlformats.org/officeDocument/2006/relationships/notesSlide" Target="/ppt/notesSlides/notesSlide28.xml" Id="Rad4593a85be14b9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ección">
            <a:extLst xmlns:a="http://schemas.openxmlformats.org/drawingml/2006/main">
              <a:ext uri="{FF2B5EF4-FFF2-40B4-BE49-F238E27FC236}">
                <a16:creationId xmlns:a16="http://schemas.microsoft.com/office/drawing/2014/main" id="{12B56A2C-61A6-44C1-8EED-2C846BB53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00" b="1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/>
            </a:r>
          </a:p>
        </p:txBody>
      </p:sp>
      <p:sp>
        <p:nvSpPr>
          <p:cNvPr id="2" name="Separador editorial">
            <a:extLst xmlns:a="http://schemas.openxmlformats.org/drawingml/2006/main">
              <a:ext uri="{FF2B5EF4-FFF2-40B4-BE49-F238E27FC236}">
                <a16:creationId xmlns:a16="http://schemas.microsoft.com/office/drawing/2014/main" id="{87462AE8-0F8F-4C0B-9FCC-C766DCF38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912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DE2"/>
            </a:solidFill>
          </a:ln>
        </p:spPr>
      </p:sp>
      <p:sp>
        <p:nvSpPr>
          <p:cNvPr id="3" name="Pie de marca">
            <a:extLst xmlns:a="http://schemas.openxmlformats.org/drawingml/2006/main">
              <a:ext uri="{FF2B5EF4-FFF2-40B4-BE49-F238E27FC236}">
                <a16:creationId xmlns:a16="http://schemas.microsoft.com/office/drawing/2014/main" id="{6F58B676-B579-44C2-A40E-2711CD0EE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6096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PROMECO - Procesos de Mejora Continua</a:t>
            </a:r>
          </a:p>
        </p:txBody>
      </p:sp>
      <p:sp>
        <p:nvSpPr>
          <p:cNvPr id="4" name="Lema">
            <a:extLst xmlns:a="http://schemas.openxmlformats.org/drawingml/2006/main">
              <a:ext uri="{FF2B5EF4-FFF2-40B4-BE49-F238E27FC236}">
                <a16:creationId xmlns:a16="http://schemas.microsoft.com/office/drawing/2014/main" id="{48172843-CDBA-43D7-87E6-311EB189B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6543675"/>
            <a:ext cx="3009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Avanzar. Ir juntos. Ir lejos.</a:t>
            </a:r>
          </a:p>
        </p:txBody>
      </p:sp>
      <p:sp>
        <p:nvSpPr>
          <p:cNvPr id="5" name="Página">
            <a:extLst xmlns:a="http://schemas.openxmlformats.org/drawingml/2006/main">
              <a:ext uri="{FF2B5EF4-FFF2-40B4-BE49-F238E27FC236}">
                <a16:creationId xmlns:a16="http://schemas.microsoft.com/office/drawing/2014/main" id="{DFC9FBA8-9280-49E5-9C70-3D0C79B39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505575"/>
            <a:ext cx="4191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d3a0c4f2f9408e"/>
          <a:srcRect xmlns:a="http://schemas.openxmlformats.org/drawingml/2006/main" l="4696" t="15562" r="5110" b="1482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514350"/>
            <a:ext cx="2714625" cy="1571406"/>
          </a:xfrm>
          <a:prstGeom xmlns:a="http://schemas.openxmlformats.org/drawingml/2006/main" prst="rect">
            <a:avLst/>
          </a:prstGeom>
        </p:spPr>
      </p:pic>
      <p:sp>
        <p:nvSpPr>
          <p:cNvPr id="7" name="Título">
            <a:extLst xmlns:a="http://schemas.openxmlformats.org/drawingml/2006/main">
              <a:ext uri="{FF2B5EF4-FFF2-40B4-BE49-F238E27FC236}">
                <a16:creationId xmlns:a16="http://schemas.microsoft.com/office/drawing/2014/main" id="{CC6BEBC6-8193-411E-B14C-A7DCB7932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38425"/>
            <a:ext cx="561975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4575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4575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Desarrollo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4575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4575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organizacional</a:t>
            </a:r>
          </a:p>
        </p:txBody>
      </p:sp>
      <p:sp>
        <p:nvSpPr>
          <p:cNvPr id="8" name="Presentación">
            <a:extLst xmlns:a="http://schemas.openxmlformats.org/drawingml/2006/main">
              <a:ext uri="{FF2B5EF4-FFF2-40B4-BE49-F238E27FC236}">
                <a16:creationId xmlns:a16="http://schemas.microsoft.com/office/drawing/2014/main" id="{6A9970F9-A13F-46D1-9BED-E27DB6198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62450"/>
            <a:ext cx="55626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Consultoría para fortalecer su empresa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y acompañar a las personas que la hacen posible.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b66a9b0991497e"/>
          <a:srcRect xmlns:a="http://schemas.openxmlformats.org/drawingml/2006/main" l="933" t="2517" r="5251" b="1052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96050" y="2306922"/>
            <a:ext cx="5010150" cy="2367981"/>
          </a:xfrm>
          <a:prstGeom xmlns:a="http://schemas.openxmlformats.org/drawingml/2006/main" prst="rect">
            <a:avLst/>
          </a:prstGeom>
        </p:spPr>
      </p:pic>
      <p:sp>
        <p:nvSpPr>
          <p:cNvPr id="10" name="Pie de fotografía">
            <a:extLst xmlns:a="http://schemas.openxmlformats.org/drawingml/2006/main">
              <a:ext uri="{FF2B5EF4-FFF2-40B4-BE49-F238E27FC236}">
                <a16:creationId xmlns:a16="http://schemas.microsoft.com/office/drawing/2014/main" id="{85EC5B12-729E-451F-B0F9-8B3536F90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5057775"/>
            <a:ext cx="5010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Trabajo colaborativo. Archivo de actividades de PROMECO.</a:t>
            </a:r>
          </a:p>
        </p:txBody>
      </p:sp>
      <p:sp>
        <p:nvSpPr>
          <p:cNvPr id="11" name="Edición">
            <a:extLst xmlns:a="http://schemas.openxmlformats.org/drawingml/2006/main">
              <a:ext uri="{FF2B5EF4-FFF2-40B4-BE49-F238E27FC236}">
                <a16:creationId xmlns:a16="http://schemas.microsoft.com/office/drawing/2014/main" id="{B79C0DC2-8493-4711-B82B-D5323FA2C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5562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1">
                <a:solidFill>
                  <a:srgbClr val="D24C0B"/>
                </a:solidFill>
                <a:latin typeface="Segoe UI"/>
                <a:ea typeface="Segoe UI"/>
                <a:cs typeface="Segoe UI"/>
              </a:defRPr>
            </a:pPr>
            <a:r>
              <a:rPr sz="1575" b="1">
                <a:solidFill>
                  <a:srgbClr val="D24C0B"/>
                </a:solidFill>
                <a:latin typeface="Segoe UI"/>
                <a:ea typeface="Segoe UI"/>
                <a:cs typeface="Segoe UI"/>
              </a:rPr>
              <a:t>Dosier corporativo 2026</a:t>
            </a:r>
          </a:p>
        </p:txBody>
      </p:sp>
    </p:spTree>
    <p:extLst>
      <p:ext uri="{BB962C8B-B14F-4D97-AF65-F5344CB8AC3E}">
        <p14:creationId xmlns:p14="http://schemas.microsoft.com/office/powerpoint/2010/main" val="48992005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Sección">
            <a:extLst xmlns:a="http://schemas.openxmlformats.org/drawingml/2006/main">
              <a:ext uri="{FF2B5EF4-FFF2-40B4-BE49-F238E27FC236}">
                <a16:creationId xmlns:a16="http://schemas.microsoft.com/office/drawing/2014/main" id="{E508589D-8CD8-4949-B7D3-1099A0453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00" b="1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PROMECO</a:t>
            </a:r>
          </a:p>
        </p:txBody>
      </p:sp>
      <p:sp>
        <p:nvSpPr>
          <p:cNvPr id="2" name="Separador editorial">
            <a:extLst xmlns:a="http://schemas.openxmlformats.org/drawingml/2006/main">
              <a:ext uri="{FF2B5EF4-FFF2-40B4-BE49-F238E27FC236}">
                <a16:creationId xmlns:a16="http://schemas.microsoft.com/office/drawing/2014/main" id="{DD0EB318-1CC0-4BA3-BD26-83B0D272A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912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DE2"/>
            </a:solidFill>
          </a:ln>
        </p:spPr>
      </p:sp>
      <p:sp>
        <p:nvSpPr>
          <p:cNvPr id="3" name="Pie de marca">
            <a:extLst xmlns:a="http://schemas.openxmlformats.org/drawingml/2006/main">
              <a:ext uri="{FF2B5EF4-FFF2-40B4-BE49-F238E27FC236}">
                <a16:creationId xmlns:a16="http://schemas.microsoft.com/office/drawing/2014/main" id="{2259ADBC-6043-4059-9D21-E64F9B0F9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6096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PROMECO - Procesos de Mejora Continua</a:t>
            </a:r>
          </a:p>
        </p:txBody>
      </p:sp>
      <p:sp>
        <p:nvSpPr>
          <p:cNvPr id="4" name="Lema">
            <a:extLst xmlns:a="http://schemas.openxmlformats.org/drawingml/2006/main">
              <a:ext uri="{FF2B5EF4-FFF2-40B4-BE49-F238E27FC236}">
                <a16:creationId xmlns:a16="http://schemas.microsoft.com/office/drawing/2014/main" id="{7021474C-31D3-4CFE-8D12-2041EF828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6543675"/>
            <a:ext cx="3009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Avanzar. Ir juntos. Ir lejos.</a:t>
            </a:r>
          </a:p>
        </p:txBody>
      </p:sp>
      <p:sp>
        <p:nvSpPr>
          <p:cNvPr id="5" name="Página">
            <a:extLst xmlns:a="http://schemas.openxmlformats.org/drawingml/2006/main">
              <a:ext uri="{FF2B5EF4-FFF2-40B4-BE49-F238E27FC236}">
                <a16:creationId xmlns:a16="http://schemas.microsoft.com/office/drawing/2014/main" id="{1143084F-A419-404F-9DCC-792DE2B8E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505575"/>
            <a:ext cx="4191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6" name="Título">
            <a:extLst xmlns:a="http://schemas.openxmlformats.org/drawingml/2006/main">
              <a:ext uri="{FF2B5EF4-FFF2-40B4-BE49-F238E27FC236}">
                <a16:creationId xmlns:a16="http://schemas.microsoft.com/office/drawing/2014/main" id="{EDD062DB-00EB-4A78-A31C-BF10B8B93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3600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Su empresa es el punto de partida</a:t>
            </a:r>
          </a:p>
        </p:txBody>
      </p:sp>
      <p:sp>
        <p:nvSpPr>
          <p:cNvPr id="7" name="Introducción">
            <a:extLst xmlns:a="http://schemas.openxmlformats.org/drawingml/2006/main">
              <a:ext uri="{FF2B5EF4-FFF2-40B4-BE49-F238E27FC236}">
                <a16:creationId xmlns:a16="http://schemas.microsoft.com/office/drawing/2014/main" id="{6FB89CA0-5011-4566-A4E4-2A1194456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Acompañamos a su equipo para fortalecer capacidades, ordenar la operación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y desarrollar un modelo de negocio que responda a su realidad.</a:t>
            </a:r>
          </a:p>
        </p:txBody>
      </p:sp>
      <p:sp>
        <p:nvSpPr>
          <p:cNvPr id="8" name="Acción 0">
            <a:extLst xmlns:a="http://schemas.openxmlformats.org/drawingml/2006/main">
              <a:ext uri="{FF2B5EF4-FFF2-40B4-BE49-F238E27FC236}">
                <a16:creationId xmlns:a16="http://schemas.microsoft.com/office/drawing/2014/main" id="{2314489F-FD06-4965-950C-C5EBD0062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76550"/>
            <a:ext cx="23622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025" b="1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Fortalecemos</a:t>
            </a:r>
          </a:p>
        </p:txBody>
      </p:sp>
      <p:sp>
        <p:nvSpPr>
          <p:cNvPr id="9" name="Alcance 0">
            <a:extLst xmlns:a="http://schemas.openxmlformats.org/drawingml/2006/main">
              <a:ext uri="{FF2B5EF4-FFF2-40B4-BE49-F238E27FC236}">
                <a16:creationId xmlns:a16="http://schemas.microsoft.com/office/drawing/2014/main" id="{59765139-4AFD-44FB-B1A0-52D862B27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76600"/>
            <a:ext cx="59340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Las capacidades de las personas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en cada nivel de la organización.</a:t>
            </a:r>
          </a:p>
        </p:txBody>
      </p:sp>
      <p:sp>
        <p:nvSpPr>
          <p:cNvPr id="10" name="Acción 1">
            <a:extLst xmlns:a="http://schemas.openxmlformats.org/drawingml/2006/main">
              <a:ext uri="{FF2B5EF4-FFF2-40B4-BE49-F238E27FC236}">
                <a16:creationId xmlns:a16="http://schemas.microsoft.com/office/drawing/2014/main" id="{3E715EC4-7E0E-4600-BA2B-32EF40AA3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76675"/>
            <a:ext cx="23622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025" b="1">
                <a:solidFill>
                  <a:srgbClr val="20262D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20262D"/>
                </a:solidFill>
                <a:latin typeface="Segoe UI"/>
                <a:ea typeface="Segoe UI"/>
                <a:cs typeface="Segoe UI"/>
              </a:rPr>
              <a:t>Rediseñamos</a:t>
            </a:r>
          </a:p>
        </p:txBody>
      </p:sp>
      <p:sp>
        <p:nvSpPr>
          <p:cNvPr id="11" name="Alcance 1">
            <a:extLst xmlns:a="http://schemas.openxmlformats.org/drawingml/2006/main">
              <a:ext uri="{FF2B5EF4-FFF2-40B4-BE49-F238E27FC236}">
                <a16:creationId xmlns:a16="http://schemas.microsoft.com/office/drawing/2014/main" id="{405F1EFC-1384-44FB-AE46-7A3564FA9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76725"/>
            <a:ext cx="59340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El modelo de negocio para diferenciarse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y abrir posibilidades de crecimiento.</a:t>
            </a:r>
          </a:p>
        </p:txBody>
      </p:sp>
      <p:sp>
        <p:nvSpPr>
          <p:cNvPr id="12" name="Acción 2">
            <a:extLst xmlns:a="http://schemas.openxmlformats.org/drawingml/2006/main">
              <a:ext uri="{FF2B5EF4-FFF2-40B4-BE49-F238E27FC236}">
                <a16:creationId xmlns:a16="http://schemas.microsoft.com/office/drawing/2014/main" id="{8B7699C5-26B7-4156-B7E9-6CFD4589E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76800"/>
            <a:ext cx="23622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025" b="1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Ordenamos</a:t>
            </a:r>
          </a:p>
        </p:txBody>
      </p:sp>
      <p:sp>
        <p:nvSpPr>
          <p:cNvPr id="13" name="Alcance 2">
            <a:extLst xmlns:a="http://schemas.openxmlformats.org/drawingml/2006/main">
              <a:ext uri="{FF2B5EF4-FFF2-40B4-BE49-F238E27FC236}">
                <a16:creationId xmlns:a16="http://schemas.microsoft.com/office/drawing/2014/main" id="{61F2BE76-31C2-485D-9E53-B7A2DA4FC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76850"/>
            <a:ext cx="59340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La operación y las relaciones con aliados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para avanzar con claridad.</a:t>
            </a:r>
          </a:p>
        </p:txBody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df950835fb404e"/>
          <a:srcRect xmlns:a="http://schemas.openxmlformats.org/drawingml/2006/main" l="1760" t="3297" r="7520" b="1346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24700" y="2863119"/>
            <a:ext cx="4381500" cy="2341437"/>
          </a:xfrm>
          <a:prstGeom xmlns:a="http://schemas.openxmlformats.org/drawingml/2006/main" prst="rect">
            <a:avLst/>
          </a:prstGeom>
        </p:spPr>
      </p:pic>
      <p:sp>
        <p:nvSpPr>
          <p:cNvPr id="15" name="Pie de fotografía">
            <a:extLst xmlns:a="http://schemas.openxmlformats.org/drawingml/2006/main">
              <a:ext uri="{FF2B5EF4-FFF2-40B4-BE49-F238E27FC236}">
                <a16:creationId xmlns:a16="http://schemas.microsoft.com/office/drawing/2014/main" id="{A3DE4C7F-9BF9-4365-84AF-B2456571C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5353050"/>
            <a:ext cx="438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Conversaciones de trabajo con los equipos.</a:t>
            </a:r>
          </a:p>
        </p:txBody>
      </p:sp>
      <p:sp>
        <p:nvSpPr>
          <p:cNvPr id="16" name="Nombre de la empresa">
            <a:extLst xmlns:a="http://schemas.openxmlformats.org/drawingml/2006/main">
              <a:ext uri="{FF2B5EF4-FFF2-40B4-BE49-F238E27FC236}">
                <a16:creationId xmlns:a16="http://schemas.microsoft.com/office/drawing/2014/main" id="{932C72D2-6419-4B8B-82F8-A0F66528F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5734050"/>
            <a:ext cx="438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PROMECO (promeco):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Procesos de Mejora Continua.</a:t>
            </a:r>
          </a:p>
        </p:txBody>
      </p:sp>
    </p:spTree>
    <p:extLst>
      <p:ext uri="{BB962C8B-B14F-4D97-AF65-F5344CB8AC3E}">
        <p14:creationId xmlns:p14="http://schemas.microsoft.com/office/powerpoint/2010/main" val="130421589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Sección">
            <a:extLst xmlns:a="http://schemas.openxmlformats.org/drawingml/2006/main">
              <a:ext uri="{FF2B5EF4-FFF2-40B4-BE49-F238E27FC236}">
                <a16:creationId xmlns:a16="http://schemas.microsoft.com/office/drawing/2014/main" id="{633D93C6-9BE8-4B74-ACD9-974A1F03F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00" b="1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PROMECO</a:t>
            </a:r>
          </a:p>
        </p:txBody>
      </p:sp>
      <p:sp>
        <p:nvSpPr>
          <p:cNvPr id="2" name="Separador editorial">
            <a:extLst xmlns:a="http://schemas.openxmlformats.org/drawingml/2006/main">
              <a:ext uri="{FF2B5EF4-FFF2-40B4-BE49-F238E27FC236}">
                <a16:creationId xmlns:a16="http://schemas.microsoft.com/office/drawing/2014/main" id="{FCB54608-B90C-4568-ACBD-31D3EA231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912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DE2"/>
            </a:solidFill>
          </a:ln>
        </p:spPr>
      </p:sp>
      <p:sp>
        <p:nvSpPr>
          <p:cNvPr id="3" name="Pie de marca">
            <a:extLst xmlns:a="http://schemas.openxmlformats.org/drawingml/2006/main">
              <a:ext uri="{FF2B5EF4-FFF2-40B4-BE49-F238E27FC236}">
                <a16:creationId xmlns:a16="http://schemas.microsoft.com/office/drawing/2014/main" id="{FBF47554-712D-4481-B4C9-DA52B18C3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6096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PROMECO - Procesos de Mejora Continua</a:t>
            </a:r>
          </a:p>
        </p:txBody>
      </p:sp>
      <p:sp>
        <p:nvSpPr>
          <p:cNvPr id="4" name="Lema">
            <a:extLst xmlns:a="http://schemas.openxmlformats.org/drawingml/2006/main">
              <a:ext uri="{FF2B5EF4-FFF2-40B4-BE49-F238E27FC236}">
                <a16:creationId xmlns:a16="http://schemas.microsoft.com/office/drawing/2014/main" id="{D10F68A7-20CC-491B-9E1F-B2808FE46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6543675"/>
            <a:ext cx="3009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Avanzar. Ir juntos. Ir lejos.</a:t>
            </a:r>
          </a:p>
        </p:txBody>
      </p:sp>
      <p:sp>
        <p:nvSpPr>
          <p:cNvPr id="5" name="Página">
            <a:extLst xmlns:a="http://schemas.openxmlformats.org/drawingml/2006/main">
              <a:ext uri="{FF2B5EF4-FFF2-40B4-BE49-F238E27FC236}">
                <a16:creationId xmlns:a16="http://schemas.microsoft.com/office/drawing/2014/main" id="{28F03FE3-C746-4201-89A0-F50E46B27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505575"/>
            <a:ext cx="4191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6" name="Título">
            <a:extLst xmlns:a="http://schemas.openxmlformats.org/drawingml/2006/main">
              <a:ext uri="{FF2B5EF4-FFF2-40B4-BE49-F238E27FC236}">
                <a16:creationId xmlns:a16="http://schemas.microsoft.com/office/drawing/2014/main" id="{6315DEB0-EAC7-4EA9-A91B-A5E72DFAD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3600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Nuestros tres pilares</a:t>
            </a:r>
          </a:p>
        </p:txBody>
      </p:sp>
      <p:sp>
        <p:nvSpPr>
          <p:cNvPr id="7" name="Introducción">
            <a:extLst xmlns:a="http://schemas.openxmlformats.org/drawingml/2006/main">
              <a:ext uri="{FF2B5EF4-FFF2-40B4-BE49-F238E27FC236}">
                <a16:creationId xmlns:a16="http://schemas.microsoft.com/office/drawing/2014/main" id="{6C4020F5-1846-4D58-A4B7-42336FB6D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66875"/>
            <a:ext cx="10820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Impulsamos Gente, movemos Desarrollo, construimos Colaboración.</a:t>
            </a:r>
          </a:p>
        </p:txBody>
      </p:sp>
      <p:sp>
        <p:nvSpPr>
          <p:cNvPr id="8" name="Columna 1 título">
            <a:extLst xmlns:a="http://schemas.openxmlformats.org/drawingml/2006/main">
              <a:ext uri="{FF2B5EF4-FFF2-40B4-BE49-F238E27FC236}">
                <a16:creationId xmlns:a16="http://schemas.microsoft.com/office/drawing/2014/main" id="{BE260748-E2FD-48A1-BE5F-D0EB28642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81300"/>
            <a:ext cx="320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400" b="1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2400" b="1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Gente</a:t>
            </a:r>
          </a:p>
        </p:txBody>
      </p:sp>
      <p:sp>
        <p:nvSpPr>
          <p:cNvPr id="9" name="Columna 1 cuerpo">
            <a:extLst xmlns:a="http://schemas.openxmlformats.org/drawingml/2006/main">
              <a:ext uri="{FF2B5EF4-FFF2-40B4-BE49-F238E27FC236}">
                <a16:creationId xmlns:a16="http://schemas.microsoft.com/office/drawing/2014/main" id="{6AEC31C8-70FB-4288-9A4E-C620BABB1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48050"/>
            <a:ext cx="3200400" cy="2524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Fortalecemos el talento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y las capacidades de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las personas.</a:t>
            </a:r>
          </a:p>
        </p:txBody>
      </p:sp>
      <p:sp>
        <p:nvSpPr>
          <p:cNvPr id="10" name="Columna 1 detalle">
            <a:extLst xmlns:a="http://schemas.openxmlformats.org/drawingml/2006/main">
              <a:ext uri="{FF2B5EF4-FFF2-40B4-BE49-F238E27FC236}">
                <a16:creationId xmlns:a16="http://schemas.microsoft.com/office/drawing/2014/main" id="{4F5D49DC-E6AB-4216-B307-CCE5992F3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14925"/>
            <a:ext cx="320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0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Atracción y desarrollo.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575" b="0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Liderazgo, cultura,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575" b="0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bienestar y propósito.</a:t>
            </a:r>
          </a:p>
        </p:txBody>
      </p:sp>
      <p:sp>
        <p:nvSpPr>
          <p:cNvPr id="11" name="Columna 2 título">
            <a:extLst xmlns:a="http://schemas.openxmlformats.org/drawingml/2006/main">
              <a:ext uri="{FF2B5EF4-FFF2-40B4-BE49-F238E27FC236}">
                <a16:creationId xmlns:a16="http://schemas.microsoft.com/office/drawing/2014/main" id="{3446AB0B-9B99-4985-AC16-1CAEBC5E9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781300"/>
            <a:ext cx="320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400" b="1">
                <a:solidFill>
                  <a:srgbClr val="20262D"/>
                </a:solidFill>
                <a:latin typeface="Segoe UI"/>
                <a:ea typeface="Segoe UI"/>
                <a:cs typeface="Segoe UI"/>
              </a:defRPr>
            </a:pPr>
            <a:r>
              <a:rPr sz="2400" b="1">
                <a:solidFill>
                  <a:srgbClr val="20262D"/>
                </a:solidFill>
                <a:latin typeface="Segoe UI"/>
                <a:ea typeface="Segoe UI"/>
                <a:cs typeface="Segoe UI"/>
              </a:rPr>
              <a:t>Desarrollo</a:t>
            </a:r>
          </a:p>
        </p:txBody>
      </p:sp>
      <p:sp>
        <p:nvSpPr>
          <p:cNvPr id="12" name="Columna 2 cuerpo">
            <a:extLst xmlns:a="http://schemas.openxmlformats.org/drawingml/2006/main">
              <a:ext uri="{FF2B5EF4-FFF2-40B4-BE49-F238E27FC236}">
                <a16:creationId xmlns:a16="http://schemas.microsoft.com/office/drawing/2014/main" id="{2EB84D81-2DE5-4ED4-96FC-159D4906F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448050"/>
            <a:ext cx="3200400" cy="2524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Mejoramos la estrategia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y los procesos que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sostienen el negocio.</a:t>
            </a:r>
          </a:p>
        </p:txBody>
      </p:sp>
      <p:sp>
        <p:nvSpPr>
          <p:cNvPr id="13" name="Columna 2 detalle">
            <a:extLst xmlns:a="http://schemas.openxmlformats.org/drawingml/2006/main">
              <a:ext uri="{FF2B5EF4-FFF2-40B4-BE49-F238E27FC236}">
                <a16:creationId xmlns:a16="http://schemas.microsoft.com/office/drawing/2014/main" id="{9EE18519-8C22-4207-A2C1-67241F249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5114925"/>
            <a:ext cx="320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0">
                <a:solidFill>
                  <a:srgbClr val="20262D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20262D"/>
                </a:solidFill>
                <a:latin typeface="Segoe UI"/>
                <a:ea typeface="Segoe UI"/>
                <a:cs typeface="Segoe UI"/>
              </a:rPr>
              <a:t>Eficiencia, innovación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575" b="0">
                <a:solidFill>
                  <a:srgbClr val="20262D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20262D"/>
                </a:solidFill>
                <a:latin typeface="Segoe UI"/>
                <a:ea typeface="Segoe UI"/>
                <a:cs typeface="Segoe UI"/>
              </a:rPr>
              <a:t>y mejora continua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575" b="0">
                <a:solidFill>
                  <a:srgbClr val="20262D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20262D"/>
                </a:solidFill>
                <a:latin typeface="Segoe UI"/>
                <a:ea typeface="Segoe UI"/>
                <a:cs typeface="Segoe UI"/>
              </a:rPr>
              <a:t>para crear valor.</a:t>
            </a:r>
          </a:p>
        </p:txBody>
      </p:sp>
      <p:sp>
        <p:nvSpPr>
          <p:cNvPr id="14" name="Columna 3 título">
            <a:extLst xmlns:a="http://schemas.openxmlformats.org/drawingml/2006/main">
              <a:ext uri="{FF2B5EF4-FFF2-40B4-BE49-F238E27FC236}">
                <a16:creationId xmlns:a16="http://schemas.microsoft.com/office/drawing/2014/main" id="{7CBBCF5F-19F9-4D2F-9436-F9792BB43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781300"/>
            <a:ext cx="320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400" b="1">
                <a:solidFill>
                  <a:srgbClr val="D24C0B"/>
                </a:solidFill>
                <a:latin typeface="Segoe UI"/>
                <a:ea typeface="Segoe UI"/>
                <a:cs typeface="Segoe UI"/>
              </a:defRPr>
            </a:pPr>
            <a:r>
              <a:rPr sz="2400" b="1">
                <a:solidFill>
                  <a:srgbClr val="D24C0B"/>
                </a:solidFill>
                <a:latin typeface="Segoe UI"/>
                <a:ea typeface="Segoe UI"/>
                <a:cs typeface="Segoe UI"/>
              </a:rPr>
              <a:t>Colaboración</a:t>
            </a:r>
          </a:p>
        </p:txBody>
      </p:sp>
      <p:sp>
        <p:nvSpPr>
          <p:cNvPr id="15" name="Columna 3 cuerpo">
            <a:extLst xmlns:a="http://schemas.openxmlformats.org/drawingml/2006/main">
              <a:ext uri="{FF2B5EF4-FFF2-40B4-BE49-F238E27FC236}">
                <a16:creationId xmlns:a16="http://schemas.microsoft.com/office/drawing/2014/main" id="{D70006D2-D1F9-496A-B7CE-A80BED26A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448050"/>
            <a:ext cx="3200400" cy="2524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Conectamos empresas,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aliados y soluciones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para avanzar juntos.</a:t>
            </a:r>
          </a:p>
        </p:txBody>
      </p:sp>
      <p:sp>
        <p:nvSpPr>
          <p:cNvPr id="16" name="Columna 3 detalle">
            <a:extLst xmlns:a="http://schemas.openxmlformats.org/drawingml/2006/main">
              <a:ext uri="{FF2B5EF4-FFF2-40B4-BE49-F238E27FC236}">
                <a16:creationId xmlns:a16="http://schemas.microsoft.com/office/drawing/2014/main" id="{9E22667F-4270-4A5B-AE3D-6602A35C7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5114925"/>
            <a:ext cx="320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0">
                <a:solidFill>
                  <a:srgbClr val="D24C0B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D24C0B"/>
                </a:solidFill>
                <a:latin typeface="Segoe UI"/>
                <a:ea typeface="Segoe UI"/>
                <a:cs typeface="Segoe UI"/>
              </a:rPr>
              <a:t>Alianzas, suministros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575" b="0">
                <a:solidFill>
                  <a:srgbClr val="D24C0B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D24C0B"/>
                </a:solidFill>
                <a:latin typeface="Segoe UI"/>
                <a:ea typeface="Segoe UI"/>
                <a:cs typeface="Segoe UI"/>
              </a:rPr>
              <a:t>y redes de valor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575" b="0">
                <a:solidFill>
                  <a:srgbClr val="D24C0B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D24C0B"/>
                </a:solidFill>
                <a:latin typeface="Segoe UI"/>
                <a:ea typeface="Segoe UI"/>
                <a:cs typeface="Segoe UI"/>
              </a:rPr>
              <a:t>con impacto compartido.</a:t>
            </a:r>
          </a:p>
        </p:txBody>
      </p:sp>
    </p:spTree>
    <p:extLst>
      <p:ext uri="{BB962C8B-B14F-4D97-AF65-F5344CB8AC3E}">
        <p14:creationId xmlns:p14="http://schemas.microsoft.com/office/powerpoint/2010/main" val="175662014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Sección">
            <a:extLst xmlns:a="http://schemas.openxmlformats.org/drawingml/2006/main">
              <a:ext uri="{FF2B5EF4-FFF2-40B4-BE49-F238E27FC236}">
                <a16:creationId xmlns:a16="http://schemas.microsoft.com/office/drawing/2014/main" id="{38543F8B-5B20-46CA-A2ED-E32EBE06B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00" b="1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PROMECO</a:t>
            </a:r>
          </a:p>
        </p:txBody>
      </p:sp>
      <p:sp>
        <p:nvSpPr>
          <p:cNvPr id="2" name="Separador editorial">
            <a:extLst xmlns:a="http://schemas.openxmlformats.org/drawingml/2006/main">
              <a:ext uri="{FF2B5EF4-FFF2-40B4-BE49-F238E27FC236}">
                <a16:creationId xmlns:a16="http://schemas.microsoft.com/office/drawing/2014/main" id="{1B04A774-DAB8-4D5E-9447-F7C038C9C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912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DE2"/>
            </a:solidFill>
          </a:ln>
        </p:spPr>
      </p:sp>
      <p:sp>
        <p:nvSpPr>
          <p:cNvPr id="3" name="Pie de marca">
            <a:extLst xmlns:a="http://schemas.openxmlformats.org/drawingml/2006/main">
              <a:ext uri="{FF2B5EF4-FFF2-40B4-BE49-F238E27FC236}">
                <a16:creationId xmlns:a16="http://schemas.microsoft.com/office/drawing/2014/main" id="{CF94D60E-DFF3-491D-9793-6907B9496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6096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PROMECO - Procesos de Mejora Continua</a:t>
            </a:r>
          </a:p>
        </p:txBody>
      </p:sp>
      <p:sp>
        <p:nvSpPr>
          <p:cNvPr id="4" name="Lema">
            <a:extLst xmlns:a="http://schemas.openxmlformats.org/drawingml/2006/main">
              <a:ext uri="{FF2B5EF4-FFF2-40B4-BE49-F238E27FC236}">
                <a16:creationId xmlns:a16="http://schemas.microsoft.com/office/drawing/2014/main" id="{2CC88FD3-D669-482F-9C17-0BB359C10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6543675"/>
            <a:ext cx="3009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Avanzar. Ir juntos. Ir lejos.</a:t>
            </a:r>
          </a:p>
        </p:txBody>
      </p:sp>
      <p:sp>
        <p:nvSpPr>
          <p:cNvPr id="5" name="Página">
            <a:extLst xmlns:a="http://schemas.openxmlformats.org/drawingml/2006/main">
              <a:ext uri="{FF2B5EF4-FFF2-40B4-BE49-F238E27FC236}">
                <a16:creationId xmlns:a16="http://schemas.microsoft.com/office/drawing/2014/main" id="{56BC3061-AECC-4CA1-872E-025C603F9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505575"/>
            <a:ext cx="4191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04</a:t>
            </a:r>
          </a:p>
        </p:txBody>
      </p:sp>
      <p:sp>
        <p:nvSpPr>
          <p:cNvPr id="6" name="Título">
            <a:extLst xmlns:a="http://schemas.openxmlformats.org/drawingml/2006/main">
              <a:ext uri="{FF2B5EF4-FFF2-40B4-BE49-F238E27FC236}">
                <a16:creationId xmlns:a16="http://schemas.microsoft.com/office/drawing/2014/main" id="{BD70A7FE-C380-4A7C-974B-A42F9F543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3600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Nuestra forma de trabajar</a:t>
            </a:r>
          </a:p>
        </p:txBody>
      </p:sp>
      <p:sp>
        <p:nvSpPr>
          <p:cNvPr id="7" name="Introducción">
            <a:extLst xmlns:a="http://schemas.openxmlformats.org/drawingml/2006/main">
              <a:ext uri="{FF2B5EF4-FFF2-40B4-BE49-F238E27FC236}">
                <a16:creationId xmlns:a16="http://schemas.microsoft.com/office/drawing/2014/main" id="{6256BE72-A791-4FCA-BA75-85EF55BF1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Cada etapa se construye con su equipo, con responsabilidades claras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y seguimiento a lo que cambia en el trabajo.</a:t>
            </a:r>
          </a:p>
        </p:txBody>
      </p:sp>
      <p:sp>
        <p:nvSpPr>
          <p:cNvPr id="8" name="Paso 01">
            <a:extLst xmlns:a="http://schemas.openxmlformats.org/drawingml/2006/main">
              <a:ext uri="{FF2B5EF4-FFF2-40B4-BE49-F238E27FC236}">
                <a16:creationId xmlns:a16="http://schemas.microsoft.com/office/drawing/2014/main" id="{40B33F3D-FBDC-4E11-AF8A-D79407650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81300"/>
            <a:ext cx="952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3675" b="0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3675" b="0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9" name="Etapa 01">
            <a:extLst xmlns:a="http://schemas.openxmlformats.org/drawingml/2006/main">
              <a:ext uri="{FF2B5EF4-FFF2-40B4-BE49-F238E27FC236}">
                <a16:creationId xmlns:a16="http://schemas.microsoft.com/office/drawing/2014/main" id="{2F625F4A-7C8A-4D36-951A-0A8F9331A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29025"/>
            <a:ext cx="32004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325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2325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Avanzar</a:t>
            </a:r>
          </a:p>
        </p:txBody>
      </p:sp>
      <p:sp>
        <p:nvSpPr>
          <p:cNvPr id="10" name="Sentido 01">
            <a:extLst xmlns:a="http://schemas.openxmlformats.org/drawingml/2006/main">
              <a:ext uri="{FF2B5EF4-FFF2-40B4-BE49-F238E27FC236}">
                <a16:creationId xmlns:a16="http://schemas.microsoft.com/office/drawing/2014/main" id="{25CF7685-407B-4724-8B0C-AD128B22F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05275"/>
            <a:ext cx="32004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1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725" b="1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Comprender</a:t>
            </a:r>
          </a:p>
        </p:txBody>
      </p:sp>
      <p:sp>
        <p:nvSpPr>
          <p:cNvPr id="11" name="Acciones 01">
            <a:extLst xmlns:a="http://schemas.openxmlformats.org/drawingml/2006/main">
              <a:ext uri="{FF2B5EF4-FFF2-40B4-BE49-F238E27FC236}">
                <a16:creationId xmlns:a16="http://schemas.microsoft.com/office/drawing/2014/main" id="{A87003C8-94B9-4571-BF47-7499A924E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10100"/>
            <a:ext cx="32004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Conocer el modelo de negocio,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identificar necesidades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y priorizar oportunidades.</a:t>
            </a:r>
          </a:p>
        </p:txBody>
      </p:sp>
      <p:sp>
        <p:nvSpPr>
          <p:cNvPr id="12" name="Paso 02">
            <a:extLst xmlns:a="http://schemas.openxmlformats.org/drawingml/2006/main">
              <a:ext uri="{FF2B5EF4-FFF2-40B4-BE49-F238E27FC236}">
                <a16:creationId xmlns:a16="http://schemas.microsoft.com/office/drawing/2014/main" id="{E0C27091-BC4A-435B-8574-680536EDD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781300"/>
            <a:ext cx="952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3675" b="0">
                <a:solidFill>
                  <a:srgbClr val="D24C0B"/>
                </a:solidFill>
                <a:latin typeface="Segoe UI"/>
                <a:ea typeface="Segoe UI"/>
                <a:cs typeface="Segoe UI"/>
              </a:defRPr>
            </a:pPr>
            <a:r>
              <a:rPr sz="3675" b="0">
                <a:solidFill>
                  <a:srgbClr val="D24C0B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13" name="Etapa 02">
            <a:extLst xmlns:a="http://schemas.openxmlformats.org/drawingml/2006/main">
              <a:ext uri="{FF2B5EF4-FFF2-40B4-BE49-F238E27FC236}">
                <a16:creationId xmlns:a16="http://schemas.microsoft.com/office/drawing/2014/main" id="{7AFF4EA6-1213-4481-851B-41DF235A0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629025"/>
            <a:ext cx="32004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325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2325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Ir juntos</a:t>
            </a:r>
          </a:p>
        </p:txBody>
      </p:sp>
      <p:sp>
        <p:nvSpPr>
          <p:cNvPr id="14" name="Sentido 02">
            <a:extLst xmlns:a="http://schemas.openxmlformats.org/drawingml/2006/main">
              <a:ext uri="{FF2B5EF4-FFF2-40B4-BE49-F238E27FC236}">
                <a16:creationId xmlns:a16="http://schemas.microsoft.com/office/drawing/2014/main" id="{E456A398-41CC-4E7C-AA0A-CCADC1E30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105275"/>
            <a:ext cx="32004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1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725" b="1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Estructurar</a:t>
            </a:r>
          </a:p>
        </p:txBody>
      </p:sp>
      <p:sp>
        <p:nvSpPr>
          <p:cNvPr id="15" name="Acciones 02">
            <a:extLst xmlns:a="http://schemas.openxmlformats.org/drawingml/2006/main">
              <a:ext uri="{FF2B5EF4-FFF2-40B4-BE49-F238E27FC236}">
                <a16:creationId xmlns:a16="http://schemas.microsoft.com/office/drawing/2014/main" id="{5B150237-8561-4438-A372-29775701E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610100"/>
            <a:ext cx="32004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Diseñar soluciones a medida,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definir responsabilidades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y acordar cómo medir avances.</a:t>
            </a:r>
          </a:p>
        </p:txBody>
      </p:sp>
      <p:sp>
        <p:nvSpPr>
          <p:cNvPr id="16" name="Paso 03">
            <a:extLst xmlns:a="http://schemas.openxmlformats.org/drawingml/2006/main">
              <a:ext uri="{FF2B5EF4-FFF2-40B4-BE49-F238E27FC236}">
                <a16:creationId xmlns:a16="http://schemas.microsoft.com/office/drawing/2014/main" id="{302F2B5A-A957-4AC2-95D6-4728676F3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781300"/>
            <a:ext cx="952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3675" b="0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3675" b="0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17" name="Etapa 03">
            <a:extLst xmlns:a="http://schemas.openxmlformats.org/drawingml/2006/main">
              <a:ext uri="{FF2B5EF4-FFF2-40B4-BE49-F238E27FC236}">
                <a16:creationId xmlns:a16="http://schemas.microsoft.com/office/drawing/2014/main" id="{34651416-FC9B-4AC8-9478-1BA8E7483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629025"/>
            <a:ext cx="32004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325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2325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Ir lejos</a:t>
            </a:r>
          </a:p>
        </p:txBody>
      </p:sp>
      <p:sp>
        <p:nvSpPr>
          <p:cNvPr id="18" name="Sentido 03">
            <a:extLst xmlns:a="http://schemas.openxmlformats.org/drawingml/2006/main">
              <a:ext uri="{FF2B5EF4-FFF2-40B4-BE49-F238E27FC236}">
                <a16:creationId xmlns:a16="http://schemas.microsoft.com/office/drawing/2014/main" id="{3189FB7A-5D8A-41D7-A4BE-2754737E2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4105275"/>
            <a:ext cx="32004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1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725" b="1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Implementar y expandir</a:t>
            </a:r>
          </a:p>
        </p:txBody>
      </p:sp>
      <p:sp>
        <p:nvSpPr>
          <p:cNvPr id="19" name="Acciones 03">
            <a:extLst xmlns:a="http://schemas.openxmlformats.org/drawingml/2006/main">
              <a:ext uri="{FF2B5EF4-FFF2-40B4-BE49-F238E27FC236}">
                <a16:creationId xmlns:a16="http://schemas.microsoft.com/office/drawing/2014/main" id="{1049AAD3-DF7F-4D3D-B922-C07855992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4610100"/>
            <a:ext cx="32004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Llevar los acuerdos al trabajo,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revisar resultados y ajustar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para dar continuidad.</a:t>
            </a:r>
          </a:p>
        </p:txBody>
      </p:sp>
    </p:spTree>
    <p:extLst>
      <p:ext uri="{BB962C8B-B14F-4D97-AF65-F5344CB8AC3E}">
        <p14:creationId xmlns:p14="http://schemas.microsoft.com/office/powerpoint/2010/main" val="121303855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ección">
            <a:extLst xmlns:a="http://schemas.openxmlformats.org/drawingml/2006/main">
              <a:ext uri="{FF2B5EF4-FFF2-40B4-BE49-F238E27FC236}">
                <a16:creationId xmlns:a16="http://schemas.microsoft.com/office/drawing/2014/main" id="{55632A40-F6AA-405D-A111-635862ADD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00" b="1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PROMECO</a:t>
            </a:r>
          </a:p>
        </p:txBody>
      </p:sp>
      <p:sp>
        <p:nvSpPr>
          <p:cNvPr id="2" name="Separador editorial">
            <a:extLst xmlns:a="http://schemas.openxmlformats.org/drawingml/2006/main">
              <a:ext uri="{FF2B5EF4-FFF2-40B4-BE49-F238E27FC236}">
                <a16:creationId xmlns:a16="http://schemas.microsoft.com/office/drawing/2014/main" id="{722EAF32-0E8B-4A41-97A3-637818FB8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912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DE2"/>
            </a:solidFill>
          </a:ln>
        </p:spPr>
      </p:sp>
      <p:sp>
        <p:nvSpPr>
          <p:cNvPr id="3" name="Pie de marca">
            <a:extLst xmlns:a="http://schemas.openxmlformats.org/drawingml/2006/main">
              <a:ext uri="{FF2B5EF4-FFF2-40B4-BE49-F238E27FC236}">
                <a16:creationId xmlns:a16="http://schemas.microsoft.com/office/drawing/2014/main" id="{E30A34BC-E673-4913-8A7C-79A250F8F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6096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PROMECO - Procesos de Mejora Continua</a:t>
            </a:r>
          </a:p>
        </p:txBody>
      </p:sp>
      <p:sp>
        <p:nvSpPr>
          <p:cNvPr id="4" name="Lema">
            <a:extLst xmlns:a="http://schemas.openxmlformats.org/drawingml/2006/main">
              <a:ext uri="{FF2B5EF4-FFF2-40B4-BE49-F238E27FC236}">
                <a16:creationId xmlns:a16="http://schemas.microsoft.com/office/drawing/2014/main" id="{4AF738B3-4652-4D40-9C78-A904B4547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6543675"/>
            <a:ext cx="3009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Avanzar. Ir juntos. Ir lejos.</a:t>
            </a:r>
          </a:p>
        </p:txBody>
      </p:sp>
      <p:sp>
        <p:nvSpPr>
          <p:cNvPr id="5" name="Página">
            <a:extLst xmlns:a="http://schemas.openxmlformats.org/drawingml/2006/main">
              <a:ext uri="{FF2B5EF4-FFF2-40B4-BE49-F238E27FC236}">
                <a16:creationId xmlns:a16="http://schemas.microsoft.com/office/drawing/2014/main" id="{93B13AD6-D538-448D-8D85-1A25B3A17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505575"/>
            <a:ext cx="4191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05</a:t>
            </a:r>
          </a:p>
        </p:txBody>
      </p:sp>
      <p:sp>
        <p:nvSpPr>
          <p:cNvPr id="6" name="Título">
            <a:extLst xmlns:a="http://schemas.openxmlformats.org/drawingml/2006/main">
              <a:ext uri="{FF2B5EF4-FFF2-40B4-BE49-F238E27FC236}">
                <a16:creationId xmlns:a16="http://schemas.microsoft.com/office/drawing/2014/main" id="{E9AF93BD-393F-4FBB-8E8B-B2F9B5320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3600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El acompañamiento parte de su necesidad</a:t>
            </a:r>
          </a:p>
        </p:txBody>
      </p:sp>
      <p:sp>
        <p:nvSpPr>
          <p:cNvPr id="7" name="Introducción">
            <a:extLst xmlns:a="http://schemas.openxmlformats.org/drawingml/2006/main">
              <a:ext uri="{FF2B5EF4-FFF2-40B4-BE49-F238E27FC236}">
                <a16:creationId xmlns:a16="http://schemas.microsoft.com/office/drawing/2014/main" id="{AEC706FA-5C81-4D44-AE25-0ACBCC9A2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47825"/>
            <a:ext cx="10820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El diagnóstico ayuda a elegir el punto de partida y a conectar los frentes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que su empresa necesita trabajar.</a:t>
            </a:r>
          </a:p>
        </p:txBody>
      </p:sp>
      <p:graphicFrame>
        <p:nvGraphicFramePr>
          <p:cNvPr id="16" name=""/>
          <p:cNvGraphicFramePr/>
          <p:nvPr/>
        </p:nvGraphicFramePr>
        <p:xfrm>
          <a:off xmlns:a="http://schemas.openxmlformats.org/drawingml/2006/main" x="685800" y="2771775"/>
          <a:ext xmlns:a="http://schemas.openxmlformats.org/drawingml/2006/main" cx="10820400" cy="31242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4267200"/>
                <a:gridCol w="1981200"/>
                <a:gridCol w="4572000"/>
              </a:tblGrid>
              <a:tr h="552450">
                <a:tc>
                  <a:txBody>
                    <a:bodyPr lIns="171450" tIns="114300" rIns="142875" bIns="114300"/>
                    <a:lstStyle/>
                    <a:p>
                      <a:r>
                        <a:rPr sz="1650" b="1">
                          <a:solidFill>
                            <a:srgbClr val="0D244B"/>
                          </a:solidFill>
                          <a:latin typeface="Segoe UI"/>
                          <a:ea typeface="Segoe UI"/>
                          <a:cs typeface="Segoe UI"/>
                        </a:rPr>
                        <a:t>Lo que está pasando</a:t>
                      </a:r>
                    </a:p>
                  </a:txBody>
                  <a:tcPr marL="91440" marR="91440" marT="45720" marB="45720" anchor="ctr">
                    <a:solidFill>
                      <a:srgbClr val="F5F6F7"/>
                    </a:solidFill>
                  </a:tcPr>
                </a:tc>
                <a:tc>
                  <a:txBody>
                    <a:bodyPr lIns="171450" tIns="114300" rIns="142875" bIns="114300"/>
                    <a:lstStyle/>
                    <a:p>
                      <a:r>
                        <a:rPr sz="1650" b="1">
                          <a:solidFill>
                            <a:srgbClr val="0D244B"/>
                          </a:solidFill>
                          <a:latin typeface="Segoe UI"/>
                          <a:ea typeface="Segoe UI"/>
                          <a:cs typeface="Segoe UI"/>
                        </a:rPr>
                        <a:t>Dónde empezamos</a:t>
                      </a:r>
                    </a:p>
                  </a:txBody>
                  <a:tcPr marL="91440" marR="91440" marT="45720" marB="45720" anchor="ctr">
                    <a:solidFill>
                      <a:srgbClr val="F5F6F7"/>
                    </a:solidFill>
                  </a:tcPr>
                </a:tc>
                <a:tc>
                  <a:txBody>
                    <a:bodyPr lIns="171450" tIns="114300" rIns="142875" bIns="114300"/>
                    <a:lstStyle/>
                    <a:p>
                      <a:r>
                        <a:rPr sz="1650" b="1">
                          <a:solidFill>
                            <a:srgbClr val="0D244B"/>
                          </a:solidFill>
                          <a:latin typeface="Segoe UI"/>
                          <a:ea typeface="Segoe UI"/>
                          <a:cs typeface="Segoe UI"/>
                        </a:rPr>
                        <a:t>Qué buscamos</a:t>
                      </a:r>
                    </a:p>
                  </a:txBody>
                  <a:tcPr marL="91440" marR="91440" marT="45720" marB="45720" anchor="ctr">
                    <a:solidFill>
                      <a:srgbClr val="F5F6F7"/>
                    </a:solidFill>
                  </a:tcPr>
                </a:tc>
              </a:tr>
              <a:tr h="857250">
                <a:tc>
                  <a:txBody>
                    <a:bodyPr lIns="171450" tIns="114300" rIns="142875" bIns="114300"/>
                    <a:lstStyle/>
                    <a:p>
                      <a:r>
                        <a:rPr sz="1725" b="0">
                          <a:solidFill>
                            <a:srgbClr val="293640"/>
                          </a:solidFill>
                          <a:latin typeface="Segoe UI"/>
                          <a:ea typeface="Segoe UI"/>
                          <a:cs typeface="Segoe UI"/>
                        </a:rPr>
                        <a:t>El equipo necesita alinearse</a:t>
                      </a:r>
                    </a:p>
                    <a:p>
                      <a:r>
                        <a:rPr sz="1725" b="0">
                          <a:solidFill>
                            <a:srgbClr val="293640"/>
                          </a:solidFill>
                          <a:latin typeface="Segoe UI"/>
                          <a:ea typeface="Segoe UI"/>
                          <a:cs typeface="Segoe UI"/>
                        </a:rPr>
                        <a:t>y fortalecer sus habilidades.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71450" tIns="114300" rIns="142875" bIns="114300"/>
                    <a:lstStyle/>
                    <a:p>
                      <a:r>
                        <a:rPr sz="1725" b="1">
                          <a:solidFill>
                            <a:srgbClr val="102D75"/>
                          </a:solidFill>
                          <a:latin typeface="Segoe UI"/>
                          <a:ea typeface="Segoe UI"/>
                          <a:cs typeface="Segoe UI"/>
                        </a:rPr>
                        <a:t>Gente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71450" tIns="114300" rIns="142875" bIns="114300"/>
                    <a:lstStyle/>
                    <a:p>
                      <a:r>
                        <a:rPr sz="1725" b="0">
                          <a:solidFill>
                            <a:srgbClr val="293640"/>
                          </a:solidFill>
                          <a:latin typeface="Segoe UI"/>
                          <a:ea typeface="Segoe UI"/>
                          <a:cs typeface="Segoe UI"/>
                        </a:rPr>
                        <a:t>Capacidades para asumir el rol,</a:t>
                      </a:r>
                    </a:p>
                    <a:p>
                      <a:r>
                        <a:rPr sz="1725" b="0">
                          <a:solidFill>
                            <a:srgbClr val="293640"/>
                          </a:solidFill>
                          <a:latin typeface="Segoe UI"/>
                          <a:ea typeface="Segoe UI"/>
                          <a:cs typeface="Segoe UI"/>
                        </a:rPr>
                        <a:t>liderar y trabajar mejor juntos.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857250">
                <a:tc>
                  <a:txBody>
                    <a:bodyPr lIns="171450" tIns="114300" rIns="142875" bIns="114300"/>
                    <a:lstStyle/>
                    <a:p>
                      <a:r>
                        <a:rPr sz="1725" b="0">
                          <a:solidFill>
                            <a:srgbClr val="293640"/>
                          </a:solidFill>
                          <a:latin typeface="Segoe UI"/>
                          <a:ea typeface="Segoe UI"/>
                          <a:cs typeface="Segoe UI"/>
                        </a:rPr>
                        <a:t>La operación dificulta el crecimiento</a:t>
                      </a:r>
                    </a:p>
                    <a:p>
                      <a:r>
                        <a:rPr sz="1725" b="0">
                          <a:solidFill>
                            <a:srgbClr val="293640"/>
                          </a:solidFill>
                          <a:latin typeface="Segoe UI"/>
                          <a:ea typeface="Segoe UI"/>
                          <a:cs typeface="Segoe UI"/>
                        </a:rPr>
                        <a:t>o exige decisiones más claras.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71450" tIns="114300" rIns="142875" bIns="114300"/>
                    <a:lstStyle/>
                    <a:p>
                      <a:r>
                        <a:rPr sz="1725" b="1">
                          <a:solidFill>
                            <a:srgbClr val="20262D"/>
                          </a:solidFill>
                          <a:latin typeface="Segoe UI"/>
                          <a:ea typeface="Segoe UI"/>
                          <a:cs typeface="Segoe UI"/>
                        </a:rPr>
                        <a:t>Desarrollo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71450" tIns="114300" rIns="142875" bIns="114300"/>
                    <a:lstStyle/>
                    <a:p>
                      <a:r>
                        <a:rPr sz="1725" b="0">
                          <a:solidFill>
                            <a:srgbClr val="293640"/>
                          </a:solidFill>
                          <a:latin typeface="Segoe UI"/>
                          <a:ea typeface="Segoe UI"/>
                          <a:cs typeface="Segoe UI"/>
                        </a:rPr>
                        <a:t>Estrategia y procesos que permitan</a:t>
                      </a:r>
                    </a:p>
                    <a:p>
                      <a:r>
                        <a:rPr sz="1725" b="0">
                          <a:solidFill>
                            <a:srgbClr val="293640"/>
                          </a:solidFill>
                          <a:latin typeface="Segoe UI"/>
                          <a:ea typeface="Segoe UI"/>
                          <a:cs typeface="Segoe UI"/>
                        </a:rPr>
                        <a:t>crecer con orden.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857250">
                <a:tc>
                  <a:txBody>
                    <a:bodyPr lIns="171450" tIns="114300" rIns="142875" bIns="114300"/>
                    <a:lstStyle/>
                    <a:p>
                      <a:r>
                        <a:rPr sz="1725" b="0">
                          <a:solidFill>
                            <a:srgbClr val="293640"/>
                          </a:solidFill>
                          <a:latin typeface="Segoe UI"/>
                          <a:ea typeface="Segoe UI"/>
                          <a:cs typeface="Segoe UI"/>
                        </a:rPr>
                        <a:t>Faltan conexiones comerciales</a:t>
                      </a:r>
                    </a:p>
                    <a:p>
                      <a:r>
                        <a:rPr sz="1725" b="0">
                          <a:solidFill>
                            <a:srgbClr val="293640"/>
                          </a:solidFill>
                          <a:latin typeface="Segoe UI"/>
                          <a:ea typeface="Segoe UI"/>
                          <a:cs typeface="Segoe UI"/>
                        </a:rPr>
                        <a:t>o apoyo en el abastecimiento.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71450" tIns="114300" rIns="142875" bIns="114300"/>
                    <a:lstStyle/>
                    <a:p>
                      <a:r>
                        <a:rPr sz="1725" b="1">
                          <a:solidFill>
                            <a:srgbClr val="D24C0B"/>
                          </a:solidFill>
                          <a:latin typeface="Segoe UI"/>
                          <a:ea typeface="Segoe UI"/>
                          <a:cs typeface="Segoe UI"/>
                        </a:rPr>
                        <a:t>Colaboración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71450" tIns="114300" rIns="142875" bIns="114300"/>
                    <a:lstStyle/>
                    <a:p>
                      <a:r>
                        <a:rPr sz="1725" b="0">
                          <a:solidFill>
                            <a:srgbClr val="293640"/>
                          </a:solidFill>
                          <a:latin typeface="Segoe UI"/>
                          <a:ea typeface="Segoe UI"/>
                          <a:cs typeface="Segoe UI"/>
                        </a:rPr>
                        <a:t>Alianzas y soluciones que amplíen</a:t>
                      </a:r>
                    </a:p>
                    <a:p>
                      <a:r>
                        <a:rPr sz="1725" b="0">
                          <a:solidFill>
                            <a:srgbClr val="293640"/>
                          </a:solidFill>
                          <a:latin typeface="Segoe UI"/>
                          <a:ea typeface="Segoe UI"/>
                          <a:cs typeface="Segoe UI"/>
                        </a:rPr>
                        <a:t>la capacidad de la empresa.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383935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Sección">
            <a:extLst xmlns:a="http://schemas.openxmlformats.org/drawingml/2006/main">
              <a:ext uri="{FF2B5EF4-FFF2-40B4-BE49-F238E27FC236}">
                <a16:creationId xmlns:a16="http://schemas.microsoft.com/office/drawing/2014/main" id="{C26A2842-D449-4683-958F-25D362D41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00" b="1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PROMECO</a:t>
            </a:r>
          </a:p>
        </p:txBody>
      </p:sp>
      <p:sp>
        <p:nvSpPr>
          <p:cNvPr id="2" name="Separador editorial">
            <a:extLst xmlns:a="http://schemas.openxmlformats.org/drawingml/2006/main">
              <a:ext uri="{FF2B5EF4-FFF2-40B4-BE49-F238E27FC236}">
                <a16:creationId xmlns:a16="http://schemas.microsoft.com/office/drawing/2014/main" id="{3518DC8A-F937-4B39-80CA-199FCA3AA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912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DE2"/>
            </a:solidFill>
          </a:ln>
        </p:spPr>
      </p:sp>
      <p:sp>
        <p:nvSpPr>
          <p:cNvPr id="3" name="Pie de marca">
            <a:extLst xmlns:a="http://schemas.openxmlformats.org/drawingml/2006/main">
              <a:ext uri="{FF2B5EF4-FFF2-40B4-BE49-F238E27FC236}">
                <a16:creationId xmlns:a16="http://schemas.microsoft.com/office/drawing/2014/main" id="{BA54611B-E18E-4B02-B80E-6A117E64F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6096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PROMECO - Procesos de Mejora Continua</a:t>
            </a:r>
          </a:p>
        </p:txBody>
      </p:sp>
      <p:sp>
        <p:nvSpPr>
          <p:cNvPr id="4" name="Lema">
            <a:extLst xmlns:a="http://schemas.openxmlformats.org/drawingml/2006/main">
              <a:ext uri="{FF2B5EF4-FFF2-40B4-BE49-F238E27FC236}">
                <a16:creationId xmlns:a16="http://schemas.microsoft.com/office/drawing/2014/main" id="{816E3B38-0FA3-496B-BF7F-F43B839BA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6543675"/>
            <a:ext cx="3009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Avanzar. Ir juntos. Ir lejos.</a:t>
            </a:r>
          </a:p>
        </p:txBody>
      </p:sp>
      <p:sp>
        <p:nvSpPr>
          <p:cNvPr id="5" name="Página">
            <a:extLst xmlns:a="http://schemas.openxmlformats.org/drawingml/2006/main">
              <a:ext uri="{FF2B5EF4-FFF2-40B4-BE49-F238E27FC236}">
                <a16:creationId xmlns:a16="http://schemas.microsoft.com/office/drawing/2014/main" id="{94831BAB-6B29-49F7-A568-80D349F51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505575"/>
            <a:ext cx="4191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06</a:t>
            </a:r>
          </a:p>
        </p:txBody>
      </p:sp>
      <p:sp>
        <p:nvSpPr>
          <p:cNvPr id="6" name="Título">
            <a:extLst xmlns:a="http://schemas.openxmlformats.org/drawingml/2006/main">
              <a:ext uri="{FF2B5EF4-FFF2-40B4-BE49-F238E27FC236}">
                <a16:creationId xmlns:a16="http://schemas.microsoft.com/office/drawing/2014/main" id="{89F1DABE-18D5-4257-9091-795873951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3600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Tecnología al servicio de la metodología</a:t>
            </a:r>
          </a:p>
        </p:txBody>
      </p:sp>
      <p:sp>
        <p:nvSpPr>
          <p:cNvPr id="7" name="Introducción">
            <a:extLst xmlns:a="http://schemas.openxmlformats.org/drawingml/2006/main">
              <a:ext uri="{FF2B5EF4-FFF2-40B4-BE49-F238E27FC236}">
                <a16:creationId xmlns:a16="http://schemas.microsoft.com/office/drawing/2014/main" id="{E11B46B4-F729-4EE4-B17C-78C565A83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Usamos inteligencia artificial cuando aporta claridad al análisis,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al aprendizaje o al seguimiento. El criterio profesional orienta las decisiones.</a:t>
            </a:r>
          </a:p>
        </p:txBody>
      </p:sp>
      <p:sp>
        <p:nvSpPr>
          <p:cNvPr id="8" name="Columna 1 título">
            <a:extLst xmlns:a="http://schemas.openxmlformats.org/drawingml/2006/main">
              <a:ext uri="{FF2B5EF4-FFF2-40B4-BE49-F238E27FC236}">
                <a16:creationId xmlns:a16="http://schemas.microsoft.com/office/drawing/2014/main" id="{66A2AC04-0241-42C2-88C2-7193BF771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71800"/>
            <a:ext cx="320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250" b="1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En Gente</a:t>
            </a:r>
          </a:p>
        </p:txBody>
      </p:sp>
      <p:sp>
        <p:nvSpPr>
          <p:cNvPr id="9" name="Columna 1 cuerpo">
            <a:extLst xmlns:a="http://schemas.openxmlformats.org/drawingml/2006/main">
              <a:ext uri="{FF2B5EF4-FFF2-40B4-BE49-F238E27FC236}">
                <a16:creationId xmlns:a16="http://schemas.microsoft.com/office/drawing/2014/main" id="{1E291CF2-DD6C-4BBF-8445-43187D308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38550"/>
            <a:ext cx="3200400" cy="2524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Aprendizaje por rol.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Práctica de habilidades.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Preparación para nuevas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funciones y uso responsable.</a:t>
            </a:r>
          </a:p>
        </p:txBody>
      </p:sp>
      <p:sp>
        <p:nvSpPr>
          <p:cNvPr id="10" name="Columna 2 título">
            <a:extLst xmlns:a="http://schemas.openxmlformats.org/drawingml/2006/main">
              <a:ext uri="{FF2B5EF4-FFF2-40B4-BE49-F238E27FC236}">
                <a16:creationId xmlns:a16="http://schemas.microsoft.com/office/drawing/2014/main" id="{BE012442-EB67-4FDA-A784-78246529B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971800"/>
            <a:ext cx="320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250" b="1">
                <a:solidFill>
                  <a:srgbClr val="20262D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20262D"/>
                </a:solidFill>
                <a:latin typeface="Segoe UI"/>
                <a:ea typeface="Segoe UI"/>
                <a:cs typeface="Segoe UI"/>
              </a:rPr>
              <a:t>En Desarrollo</a:t>
            </a:r>
          </a:p>
        </p:txBody>
      </p:sp>
      <p:sp>
        <p:nvSpPr>
          <p:cNvPr id="11" name="Columna 2 cuerpo">
            <a:extLst xmlns:a="http://schemas.openxmlformats.org/drawingml/2006/main">
              <a:ext uri="{FF2B5EF4-FFF2-40B4-BE49-F238E27FC236}">
                <a16:creationId xmlns:a16="http://schemas.microsoft.com/office/drawing/2014/main" id="{E0A598DB-2B9A-4768-9120-3B5767F8B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638550"/>
            <a:ext cx="3200400" cy="2524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Organización de información.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Exploración de escenarios.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Mejora de procesos.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Seguimiento de resultados.</a:t>
            </a:r>
          </a:p>
        </p:txBody>
      </p:sp>
      <p:sp>
        <p:nvSpPr>
          <p:cNvPr id="12" name="Columna 3 título">
            <a:extLst xmlns:a="http://schemas.openxmlformats.org/drawingml/2006/main">
              <a:ext uri="{FF2B5EF4-FFF2-40B4-BE49-F238E27FC236}">
                <a16:creationId xmlns:a16="http://schemas.microsoft.com/office/drawing/2014/main" id="{D01D4CAB-A61E-4A2B-94E2-D66426D89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971800"/>
            <a:ext cx="320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250" b="1">
                <a:solidFill>
                  <a:srgbClr val="D24C0B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D24C0B"/>
                </a:solidFill>
                <a:latin typeface="Segoe UI"/>
                <a:ea typeface="Segoe UI"/>
                <a:cs typeface="Segoe UI"/>
              </a:rPr>
              <a:t>En Colaboración</a:t>
            </a:r>
          </a:p>
        </p:txBody>
      </p:sp>
      <p:sp>
        <p:nvSpPr>
          <p:cNvPr id="13" name="Columna 3 cuerpo">
            <a:extLst xmlns:a="http://schemas.openxmlformats.org/drawingml/2006/main">
              <a:ext uri="{FF2B5EF4-FFF2-40B4-BE49-F238E27FC236}">
                <a16:creationId xmlns:a16="http://schemas.microsoft.com/office/drawing/2014/main" id="{E738270F-43A2-46B3-8AEB-7709AC09E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638550"/>
            <a:ext cx="3200400" cy="2524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Conocimiento compartido.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Preparación de alianzas.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Coordinación de tareas.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Seguimiento de acuerdos.</a:t>
            </a:r>
          </a:p>
        </p:txBody>
      </p:sp>
      <p:sp>
        <p:nvSpPr>
          <p:cNvPr id="14" name="Criterio de uso">
            <a:extLst xmlns:a="http://schemas.openxmlformats.org/drawingml/2006/main">
              <a:ext uri="{FF2B5EF4-FFF2-40B4-BE49-F238E27FC236}">
                <a16:creationId xmlns:a16="http://schemas.microsoft.com/office/drawing/2014/main" id="{C6B50489-0BB2-4B67-A4B2-E62D343B4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9775"/>
            <a:ext cx="10820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1725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Trabajamos con información autorizada y revisamos los resultados antes de aplicarlos.</a:t>
            </a:r>
          </a:p>
        </p:txBody>
      </p:sp>
    </p:spTree>
    <p:extLst>
      <p:ext uri="{BB962C8B-B14F-4D97-AF65-F5344CB8AC3E}">
        <p14:creationId xmlns:p14="http://schemas.microsoft.com/office/powerpoint/2010/main" val="163434902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9" name="Sección">
            <a:extLst xmlns:a="http://schemas.openxmlformats.org/drawingml/2006/main">
              <a:ext uri="{FF2B5EF4-FFF2-40B4-BE49-F238E27FC236}">
                <a16:creationId xmlns:a16="http://schemas.microsoft.com/office/drawing/2014/main" id="{61816BED-58E0-47FE-809C-D5C8111AF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00" b="1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PROMECO</a:t>
            </a:r>
          </a:p>
        </p:txBody>
      </p:sp>
      <p:sp>
        <p:nvSpPr>
          <p:cNvPr id="2" name="Separador editorial">
            <a:extLst xmlns:a="http://schemas.openxmlformats.org/drawingml/2006/main">
              <a:ext uri="{FF2B5EF4-FFF2-40B4-BE49-F238E27FC236}">
                <a16:creationId xmlns:a16="http://schemas.microsoft.com/office/drawing/2014/main" id="{930CE2B8-D05A-4500-9740-094B8F1BA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912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DE2"/>
            </a:solidFill>
          </a:ln>
        </p:spPr>
      </p:sp>
      <p:sp>
        <p:nvSpPr>
          <p:cNvPr id="3" name="Pie de marca">
            <a:extLst xmlns:a="http://schemas.openxmlformats.org/drawingml/2006/main">
              <a:ext uri="{FF2B5EF4-FFF2-40B4-BE49-F238E27FC236}">
                <a16:creationId xmlns:a16="http://schemas.microsoft.com/office/drawing/2014/main" id="{DEBAF082-89BC-4E5C-8ACD-83B32699B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6096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PROMECO - Procesos de Mejora Continua</a:t>
            </a:r>
          </a:p>
        </p:txBody>
      </p:sp>
      <p:sp>
        <p:nvSpPr>
          <p:cNvPr id="4" name="Lema">
            <a:extLst xmlns:a="http://schemas.openxmlformats.org/drawingml/2006/main">
              <a:ext uri="{FF2B5EF4-FFF2-40B4-BE49-F238E27FC236}">
                <a16:creationId xmlns:a16="http://schemas.microsoft.com/office/drawing/2014/main" id="{900061D6-8BCA-4BB1-A19E-B371E8772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6543675"/>
            <a:ext cx="3009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Avanzar. Ir juntos. Ir lejos.</a:t>
            </a:r>
          </a:p>
        </p:txBody>
      </p:sp>
      <p:sp>
        <p:nvSpPr>
          <p:cNvPr id="5" name="Página">
            <a:extLst xmlns:a="http://schemas.openxmlformats.org/drawingml/2006/main">
              <a:ext uri="{FF2B5EF4-FFF2-40B4-BE49-F238E27FC236}">
                <a16:creationId xmlns:a16="http://schemas.microsoft.com/office/drawing/2014/main" id="{BE6AD2A1-3094-488A-8B68-3076D90D0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505575"/>
            <a:ext cx="4191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07</a:t>
            </a:r>
          </a:p>
        </p:txBody>
      </p:sp>
      <p:sp>
        <p:nvSpPr>
          <p:cNvPr id="6" name="Título">
            <a:extLst xmlns:a="http://schemas.openxmlformats.org/drawingml/2006/main">
              <a:ext uri="{FF2B5EF4-FFF2-40B4-BE49-F238E27FC236}">
                <a16:creationId xmlns:a16="http://schemas.microsoft.com/office/drawing/2014/main" id="{800877F7-DC36-4FF5-8453-DA4403FBA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3600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Nuestro portafolio</a:t>
            </a:r>
          </a:p>
        </p:txBody>
      </p:sp>
      <p:sp>
        <p:nvSpPr>
          <p:cNvPr id="7" name="Introducción">
            <a:extLst xmlns:a="http://schemas.openxmlformats.org/drawingml/2006/main">
              <a:ext uri="{FF2B5EF4-FFF2-40B4-BE49-F238E27FC236}">
                <a16:creationId xmlns:a16="http://schemas.microsoft.com/office/drawing/2014/main" id="{26CF8FDF-123C-450A-8EF9-3BA13B99A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47825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Soluciones que pueden articularse según el diagnóstico y el alcance acordado.</a:t>
            </a:r>
          </a:p>
        </p:txBody>
      </p:sp>
      <p:sp>
        <p:nvSpPr>
          <p:cNvPr id="8" name="Gente">
            <a:extLst xmlns:a="http://schemas.openxmlformats.org/drawingml/2006/main">
              <a:ext uri="{FF2B5EF4-FFF2-40B4-BE49-F238E27FC236}">
                <a16:creationId xmlns:a16="http://schemas.microsoft.com/office/drawing/2014/main" id="{C2DFA47F-2887-4CFD-B632-91FE87E3A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0"/>
            <a:ext cx="320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475" b="1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2475" b="1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Gente</a:t>
            </a:r>
          </a:p>
        </p:txBody>
      </p:sp>
      <p:sp>
        <p:nvSpPr>
          <p:cNvPr id="9" name="Página 10">
            <a:extLst xmlns:a="http://schemas.openxmlformats.org/drawingml/2006/main">
              <a:ext uri="{FF2B5EF4-FFF2-40B4-BE49-F238E27FC236}">
                <a16:creationId xmlns:a16="http://schemas.microsoft.com/office/drawing/2014/main" id="{3F98860E-11C8-4506-9435-5EED60BE9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48025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125" b="0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10</a:t>
            </a:r>
          </a:p>
        </p:txBody>
      </p:sp>
      <p:sp>
        <p:nvSpPr>
          <p:cNvPr id="10" name="Servicio Escuela de Formación&#10;Continua">
            <a:extLst xmlns:a="http://schemas.openxmlformats.org/drawingml/2006/main">
              <a:ext uri="{FF2B5EF4-FFF2-40B4-BE49-F238E27FC236}">
                <a16:creationId xmlns:a16="http://schemas.microsoft.com/office/drawing/2014/main" id="{DB186059-35DD-46DE-85D6-976F989E6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219450"/>
            <a:ext cx="28860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Escuela de Formación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Continua</a:t>
            </a:r>
          </a:p>
        </p:txBody>
      </p:sp>
      <p:sp>
        <p:nvSpPr>
          <p:cNvPr id="11" name="Página 11">
            <a:extLst xmlns:a="http://schemas.openxmlformats.org/drawingml/2006/main">
              <a:ext uri="{FF2B5EF4-FFF2-40B4-BE49-F238E27FC236}">
                <a16:creationId xmlns:a16="http://schemas.microsoft.com/office/drawing/2014/main" id="{5BDA36DC-49FA-4CB7-97E7-786617531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38575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125" b="0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11</a:t>
            </a:r>
          </a:p>
        </p:txBody>
      </p:sp>
      <p:sp>
        <p:nvSpPr>
          <p:cNvPr id="12" name="Servicio Certificación 5 Culturas">
            <a:extLst xmlns:a="http://schemas.openxmlformats.org/drawingml/2006/main">
              <a:ext uri="{FF2B5EF4-FFF2-40B4-BE49-F238E27FC236}">
                <a16:creationId xmlns:a16="http://schemas.microsoft.com/office/drawing/2014/main" id="{D4D43EFD-2114-4082-9599-2752AA7DE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810000"/>
            <a:ext cx="28860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Certificación 5 Culturas</a:t>
            </a:r>
          </a:p>
        </p:txBody>
      </p:sp>
      <p:sp>
        <p:nvSpPr>
          <p:cNvPr id="13" name="Página 12">
            <a:extLst xmlns:a="http://schemas.openxmlformats.org/drawingml/2006/main">
              <a:ext uri="{FF2B5EF4-FFF2-40B4-BE49-F238E27FC236}">
                <a16:creationId xmlns:a16="http://schemas.microsoft.com/office/drawing/2014/main" id="{87446E0F-D0F2-4C8D-8DDF-F128C9976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672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125" b="0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12</a:t>
            </a:r>
          </a:p>
        </p:txBody>
      </p:sp>
      <p:sp>
        <p:nvSpPr>
          <p:cNvPr id="14" name="Servicio Acompañamiento&#10;especializado">
            <a:extLst xmlns:a="http://schemas.openxmlformats.org/drawingml/2006/main">
              <a:ext uri="{FF2B5EF4-FFF2-40B4-BE49-F238E27FC236}">
                <a16:creationId xmlns:a16="http://schemas.microsoft.com/office/drawing/2014/main" id="{E9861D24-FA16-4BD1-94D7-CBF3AE673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4238625"/>
            <a:ext cx="28860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Acompañamiento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especializado</a:t>
            </a:r>
          </a:p>
        </p:txBody>
      </p:sp>
      <p:sp>
        <p:nvSpPr>
          <p:cNvPr id="15" name="Página 13">
            <a:extLst xmlns:a="http://schemas.openxmlformats.org/drawingml/2006/main">
              <a:ext uri="{FF2B5EF4-FFF2-40B4-BE49-F238E27FC236}">
                <a16:creationId xmlns:a16="http://schemas.microsoft.com/office/drawing/2014/main" id="{0183BBBF-982E-437C-8A70-F8E2A58AB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125" b="0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13</a:t>
            </a:r>
          </a:p>
        </p:txBody>
      </p:sp>
      <p:sp>
        <p:nvSpPr>
          <p:cNvPr id="16" name="Servicio Mentoría">
            <a:extLst xmlns:a="http://schemas.openxmlformats.org/drawingml/2006/main">
              <a:ext uri="{FF2B5EF4-FFF2-40B4-BE49-F238E27FC236}">
                <a16:creationId xmlns:a16="http://schemas.microsoft.com/office/drawing/2014/main" id="{2BCC027B-8999-4076-AB85-B5D370B50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4829175"/>
            <a:ext cx="28860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Mentoría</a:t>
            </a:r>
          </a:p>
        </p:txBody>
      </p:sp>
      <p:sp>
        <p:nvSpPr>
          <p:cNvPr id="17" name="Página 14">
            <a:extLst xmlns:a="http://schemas.openxmlformats.org/drawingml/2006/main">
              <a:ext uri="{FF2B5EF4-FFF2-40B4-BE49-F238E27FC236}">
                <a16:creationId xmlns:a16="http://schemas.microsoft.com/office/drawing/2014/main" id="{4F33C304-59AB-44E6-87EF-06DA41E92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86375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125" b="0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14</a:t>
            </a:r>
          </a:p>
        </p:txBody>
      </p:sp>
      <p:sp>
        <p:nvSpPr>
          <p:cNvPr id="18" name="Servicio Membresía Selotengo">
            <a:extLst xmlns:a="http://schemas.openxmlformats.org/drawingml/2006/main">
              <a:ext uri="{FF2B5EF4-FFF2-40B4-BE49-F238E27FC236}">
                <a16:creationId xmlns:a16="http://schemas.microsoft.com/office/drawing/2014/main" id="{1E23026C-F717-4267-A09E-B88F1D882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5257800"/>
            <a:ext cx="28860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Membresía Selotengo</a:t>
            </a:r>
          </a:p>
        </p:txBody>
      </p:sp>
      <p:sp>
        <p:nvSpPr>
          <p:cNvPr id="19" name="Página 15">
            <a:extLst xmlns:a="http://schemas.openxmlformats.org/drawingml/2006/main">
              <a:ext uri="{FF2B5EF4-FFF2-40B4-BE49-F238E27FC236}">
                <a16:creationId xmlns:a16="http://schemas.microsoft.com/office/drawing/2014/main" id="{77AA3B9C-9D25-4F2E-A8F5-198E3C98A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125" b="0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15</a:t>
            </a:r>
          </a:p>
        </p:txBody>
      </p:sp>
      <p:sp>
        <p:nvSpPr>
          <p:cNvPr id="20" name="Servicio Membresía Somos&#10;Jóvenes Visionarios">
            <a:extLst xmlns:a="http://schemas.openxmlformats.org/drawingml/2006/main">
              <a:ext uri="{FF2B5EF4-FFF2-40B4-BE49-F238E27FC236}">
                <a16:creationId xmlns:a16="http://schemas.microsoft.com/office/drawing/2014/main" id="{6EF1CC70-5E3E-41EF-9F59-717156C03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5686425"/>
            <a:ext cx="28860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Membresía Somos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Jóvenes Visionarios</a:t>
            </a:r>
          </a:p>
        </p:txBody>
      </p:sp>
      <p:sp>
        <p:nvSpPr>
          <p:cNvPr id="21" name="Desarrollo">
            <a:extLst xmlns:a="http://schemas.openxmlformats.org/drawingml/2006/main">
              <a:ext uri="{FF2B5EF4-FFF2-40B4-BE49-F238E27FC236}">
                <a16:creationId xmlns:a16="http://schemas.microsoft.com/office/drawing/2014/main" id="{D0974A42-DE23-4DFB-967A-7FF16B159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667000"/>
            <a:ext cx="320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475" b="1">
                <a:solidFill>
                  <a:srgbClr val="20262D"/>
                </a:solidFill>
                <a:latin typeface="Segoe UI"/>
                <a:ea typeface="Segoe UI"/>
                <a:cs typeface="Segoe UI"/>
              </a:defRPr>
            </a:pPr>
            <a:r>
              <a:rPr sz="2475" b="1">
                <a:solidFill>
                  <a:srgbClr val="20262D"/>
                </a:solidFill>
                <a:latin typeface="Segoe UI"/>
                <a:ea typeface="Segoe UI"/>
                <a:cs typeface="Segoe UI"/>
              </a:rPr>
              <a:t>Desarrollo</a:t>
            </a:r>
          </a:p>
        </p:txBody>
      </p:sp>
      <p:sp>
        <p:nvSpPr>
          <p:cNvPr id="22" name="Página 17">
            <a:extLst xmlns:a="http://schemas.openxmlformats.org/drawingml/2006/main">
              <a:ext uri="{FF2B5EF4-FFF2-40B4-BE49-F238E27FC236}">
                <a16:creationId xmlns:a16="http://schemas.microsoft.com/office/drawing/2014/main" id="{7F40E500-9FD8-4B00-88E9-C69561129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248025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125" b="0">
                <a:solidFill>
                  <a:srgbClr val="20262D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20262D"/>
                </a:solidFill>
                <a:latin typeface="Segoe UI"/>
                <a:ea typeface="Segoe UI"/>
                <a:cs typeface="Segoe UI"/>
              </a:rPr>
              <a:t>17</a:t>
            </a:r>
          </a:p>
        </p:txBody>
      </p:sp>
      <p:sp>
        <p:nvSpPr>
          <p:cNvPr id="23" name="Servicio Estrategia">
            <a:extLst xmlns:a="http://schemas.openxmlformats.org/drawingml/2006/main">
              <a:ext uri="{FF2B5EF4-FFF2-40B4-BE49-F238E27FC236}">
                <a16:creationId xmlns:a16="http://schemas.microsoft.com/office/drawing/2014/main" id="{379F01B4-5BAC-4B39-B0DF-5545128B1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7275" y="3219450"/>
            <a:ext cx="28860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Estrategia</a:t>
            </a:r>
          </a:p>
        </p:txBody>
      </p:sp>
      <p:sp>
        <p:nvSpPr>
          <p:cNvPr id="24" name="Página 18">
            <a:extLst xmlns:a="http://schemas.openxmlformats.org/drawingml/2006/main">
              <a:ext uri="{FF2B5EF4-FFF2-40B4-BE49-F238E27FC236}">
                <a16:creationId xmlns:a16="http://schemas.microsoft.com/office/drawing/2014/main" id="{D893D3AA-DA75-4246-856D-1B0656CE0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6766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125" b="0">
                <a:solidFill>
                  <a:srgbClr val="20262D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20262D"/>
                </a:solidFill>
                <a:latin typeface="Segoe UI"/>
                <a:ea typeface="Segoe UI"/>
                <a:cs typeface="Segoe UI"/>
              </a:rPr>
              <a:t>18</a:t>
            </a:r>
          </a:p>
        </p:txBody>
      </p:sp>
      <p:sp>
        <p:nvSpPr>
          <p:cNvPr id="25" name="Servicio Estructuras de Crecimiento">
            <a:extLst xmlns:a="http://schemas.openxmlformats.org/drawingml/2006/main">
              <a:ext uri="{FF2B5EF4-FFF2-40B4-BE49-F238E27FC236}">
                <a16:creationId xmlns:a16="http://schemas.microsoft.com/office/drawing/2014/main" id="{DD9DE640-108E-4659-8631-94EA33B0C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7275" y="3648075"/>
            <a:ext cx="28860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Estructuras de Crecimiento</a:t>
            </a:r>
          </a:p>
        </p:txBody>
      </p:sp>
      <p:sp>
        <p:nvSpPr>
          <p:cNvPr id="26" name="Página 19">
            <a:extLst xmlns:a="http://schemas.openxmlformats.org/drawingml/2006/main">
              <a:ext uri="{FF2B5EF4-FFF2-40B4-BE49-F238E27FC236}">
                <a16:creationId xmlns:a16="http://schemas.microsoft.com/office/drawing/2014/main" id="{21CD83AC-7B2E-49A1-BCB3-385574F8C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105275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125" b="0">
                <a:solidFill>
                  <a:srgbClr val="20262D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20262D"/>
                </a:solidFill>
                <a:latin typeface="Segoe UI"/>
                <a:ea typeface="Segoe UI"/>
                <a:cs typeface="Segoe UI"/>
              </a:rPr>
              <a:t>19</a:t>
            </a:r>
          </a:p>
        </p:txBody>
      </p:sp>
      <p:sp>
        <p:nvSpPr>
          <p:cNvPr id="27" name="Servicio Operaciones Comerciales&#10;y Logísticas">
            <a:extLst xmlns:a="http://schemas.openxmlformats.org/drawingml/2006/main">
              <a:ext uri="{FF2B5EF4-FFF2-40B4-BE49-F238E27FC236}">
                <a16:creationId xmlns:a16="http://schemas.microsoft.com/office/drawing/2014/main" id="{05BBD40F-997C-4AE7-933B-A79611590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7275" y="4076700"/>
            <a:ext cx="28860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Operaciones Comerciales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y Logísticas</a:t>
            </a:r>
          </a:p>
        </p:txBody>
      </p:sp>
      <p:sp>
        <p:nvSpPr>
          <p:cNvPr id="28" name="Página 20">
            <a:extLst xmlns:a="http://schemas.openxmlformats.org/drawingml/2006/main">
              <a:ext uri="{FF2B5EF4-FFF2-40B4-BE49-F238E27FC236}">
                <a16:creationId xmlns:a16="http://schemas.microsoft.com/office/drawing/2014/main" id="{D8A71DE0-62A4-4A8A-AB71-0C69C8946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695825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125" b="0">
                <a:solidFill>
                  <a:srgbClr val="20262D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20262D"/>
                </a:solidFill>
                <a:latin typeface="Segoe UI"/>
                <a:ea typeface="Segoe UI"/>
                <a:cs typeface="Segoe UI"/>
              </a:rPr>
              <a:t>20</a:t>
            </a:r>
          </a:p>
        </p:txBody>
      </p:sp>
      <p:sp>
        <p:nvSpPr>
          <p:cNvPr id="29" name="Servicio Sistemas de Productividad">
            <a:extLst xmlns:a="http://schemas.openxmlformats.org/drawingml/2006/main">
              <a:ext uri="{FF2B5EF4-FFF2-40B4-BE49-F238E27FC236}">
                <a16:creationId xmlns:a16="http://schemas.microsoft.com/office/drawing/2014/main" id="{E49F09F7-F13A-4EEF-BF4D-51E80E605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7275" y="4667250"/>
            <a:ext cx="28860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Sistemas de Productividad</a:t>
            </a:r>
          </a:p>
        </p:txBody>
      </p:sp>
      <p:sp>
        <p:nvSpPr>
          <p:cNvPr id="30" name="Colaboración">
            <a:extLst xmlns:a="http://schemas.openxmlformats.org/drawingml/2006/main">
              <a:ext uri="{FF2B5EF4-FFF2-40B4-BE49-F238E27FC236}">
                <a16:creationId xmlns:a16="http://schemas.microsoft.com/office/drawing/2014/main" id="{1653404F-10A8-4000-A0A4-3818E624C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667000"/>
            <a:ext cx="320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475" b="1">
                <a:solidFill>
                  <a:srgbClr val="D24C0B"/>
                </a:solidFill>
                <a:latin typeface="Segoe UI"/>
                <a:ea typeface="Segoe UI"/>
                <a:cs typeface="Segoe UI"/>
              </a:defRPr>
            </a:pPr>
            <a:r>
              <a:rPr sz="2475" b="1">
                <a:solidFill>
                  <a:srgbClr val="D24C0B"/>
                </a:solidFill>
                <a:latin typeface="Segoe UI"/>
                <a:ea typeface="Segoe UI"/>
                <a:cs typeface="Segoe UI"/>
              </a:rPr>
              <a:t>Colaboración</a:t>
            </a:r>
          </a:p>
        </p:txBody>
      </p:sp>
      <p:sp>
        <p:nvSpPr>
          <p:cNvPr id="31" name="Página 22">
            <a:extLst xmlns:a="http://schemas.openxmlformats.org/drawingml/2006/main">
              <a:ext uri="{FF2B5EF4-FFF2-40B4-BE49-F238E27FC236}">
                <a16:creationId xmlns:a16="http://schemas.microsoft.com/office/drawing/2014/main" id="{16610858-88EF-42CB-BA5D-03A399EE0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248025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125" b="0">
                <a:solidFill>
                  <a:srgbClr val="D24C0B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D24C0B"/>
                </a:solidFill>
                <a:latin typeface="Segoe UI"/>
                <a:ea typeface="Segoe UI"/>
                <a:cs typeface="Segoe UI"/>
              </a:rPr>
              <a:t>22</a:t>
            </a:r>
          </a:p>
        </p:txBody>
      </p:sp>
      <p:sp>
        <p:nvSpPr>
          <p:cNvPr id="32" name="Servicio Eventos Estratégicos">
            <a:extLst xmlns:a="http://schemas.openxmlformats.org/drawingml/2006/main">
              <a:ext uri="{FF2B5EF4-FFF2-40B4-BE49-F238E27FC236}">
                <a16:creationId xmlns:a16="http://schemas.microsoft.com/office/drawing/2014/main" id="{3AF7EC51-F5A7-488E-91FD-EBAA87B79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275" y="3219450"/>
            <a:ext cx="28860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Eventos Estratégicos</a:t>
            </a:r>
          </a:p>
        </p:txBody>
      </p:sp>
      <p:sp>
        <p:nvSpPr>
          <p:cNvPr id="33" name="Página 23">
            <a:extLst xmlns:a="http://schemas.openxmlformats.org/drawingml/2006/main">
              <a:ext uri="{FF2B5EF4-FFF2-40B4-BE49-F238E27FC236}">
                <a16:creationId xmlns:a16="http://schemas.microsoft.com/office/drawing/2014/main" id="{9047A299-9589-4267-A581-E1DAFA1BA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6766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125" b="0">
                <a:solidFill>
                  <a:srgbClr val="D24C0B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D24C0B"/>
                </a:solidFill>
                <a:latin typeface="Segoe UI"/>
                <a:ea typeface="Segoe UI"/>
                <a:cs typeface="Segoe UI"/>
              </a:rPr>
              <a:t>23</a:t>
            </a:r>
          </a:p>
        </p:txBody>
      </p:sp>
      <p:sp>
        <p:nvSpPr>
          <p:cNvPr id="34" name="Servicio Suministros Empresariales">
            <a:extLst xmlns:a="http://schemas.openxmlformats.org/drawingml/2006/main">
              <a:ext uri="{FF2B5EF4-FFF2-40B4-BE49-F238E27FC236}">
                <a16:creationId xmlns:a16="http://schemas.microsoft.com/office/drawing/2014/main" id="{FE8EAFE3-6D3C-4A63-A046-BADFEA01B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275" y="3648075"/>
            <a:ext cx="28860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Suministros Empresariales</a:t>
            </a:r>
          </a:p>
        </p:txBody>
      </p:sp>
      <p:sp>
        <p:nvSpPr>
          <p:cNvPr id="35" name="Página 24">
            <a:extLst xmlns:a="http://schemas.openxmlformats.org/drawingml/2006/main">
              <a:ext uri="{FF2B5EF4-FFF2-40B4-BE49-F238E27FC236}">
                <a16:creationId xmlns:a16="http://schemas.microsoft.com/office/drawing/2014/main" id="{AE2A01CD-FD53-4566-8839-179D53D95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4105275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125" b="0">
                <a:solidFill>
                  <a:srgbClr val="D24C0B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D24C0B"/>
                </a:solidFill>
                <a:latin typeface="Segoe UI"/>
                <a:ea typeface="Segoe UI"/>
                <a:cs typeface="Segoe UI"/>
              </a:rPr>
              <a:t>24</a:t>
            </a:r>
          </a:p>
        </p:txBody>
      </p:sp>
      <p:sp>
        <p:nvSpPr>
          <p:cNvPr id="36" name="Servicio Servicio externo de&#10;productividad y datos">
            <a:extLst xmlns:a="http://schemas.openxmlformats.org/drawingml/2006/main">
              <a:ext uri="{FF2B5EF4-FFF2-40B4-BE49-F238E27FC236}">
                <a16:creationId xmlns:a16="http://schemas.microsoft.com/office/drawing/2014/main" id="{8248EF7F-C27F-45CB-BF06-C0F9B3641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275" y="4076700"/>
            <a:ext cx="28860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Servicio externo de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productividad y datos</a:t>
            </a:r>
          </a:p>
        </p:txBody>
      </p:sp>
      <p:sp>
        <p:nvSpPr>
          <p:cNvPr id="37" name="Página 25">
            <a:extLst xmlns:a="http://schemas.openxmlformats.org/drawingml/2006/main">
              <a:ext uri="{FF2B5EF4-FFF2-40B4-BE49-F238E27FC236}">
                <a16:creationId xmlns:a16="http://schemas.microsoft.com/office/drawing/2014/main" id="{0439E47F-8C7D-4F4A-9900-4B88DE7D2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4695825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125" b="0">
                <a:solidFill>
                  <a:srgbClr val="D24C0B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D24C0B"/>
                </a:solidFill>
                <a:latin typeface="Segoe UI"/>
                <a:ea typeface="Segoe UI"/>
                <a:cs typeface="Segoe UI"/>
              </a:rPr>
              <a:t>25</a:t>
            </a:r>
          </a:p>
        </p:txBody>
      </p:sp>
      <p:sp>
        <p:nvSpPr>
          <p:cNvPr id="38" name="Servicio Enlaces Comerciales">
            <a:extLst xmlns:a="http://schemas.openxmlformats.org/drawingml/2006/main">
              <a:ext uri="{FF2B5EF4-FFF2-40B4-BE49-F238E27FC236}">
                <a16:creationId xmlns:a16="http://schemas.microsoft.com/office/drawing/2014/main" id="{4C817E23-2384-4258-89DF-E3D518069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275" y="4667250"/>
            <a:ext cx="28860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Enlaces Comerciales</a:t>
            </a:r>
          </a:p>
        </p:txBody>
      </p:sp>
    </p:spTree>
    <p:extLst>
      <p:ext uri="{BB962C8B-B14F-4D97-AF65-F5344CB8AC3E}">
        <p14:creationId xmlns:p14="http://schemas.microsoft.com/office/powerpoint/2010/main" val="177304413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ección">
            <a:extLst xmlns:a="http://schemas.openxmlformats.org/drawingml/2006/main">
              <a:ext uri="{FF2B5EF4-FFF2-40B4-BE49-F238E27FC236}">
                <a16:creationId xmlns:a16="http://schemas.microsoft.com/office/drawing/2014/main" id="{861CCFC2-2FBD-4F6C-B925-D477E8264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00" b="1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GENTE</a:t>
            </a:r>
          </a:p>
        </p:txBody>
      </p:sp>
      <p:sp>
        <p:nvSpPr>
          <p:cNvPr id="2" name="Separador editorial">
            <a:extLst xmlns:a="http://schemas.openxmlformats.org/drawingml/2006/main">
              <a:ext uri="{FF2B5EF4-FFF2-40B4-BE49-F238E27FC236}">
                <a16:creationId xmlns:a16="http://schemas.microsoft.com/office/drawing/2014/main" id="{ACC1EA3C-C093-4690-B1A8-0E5A45B6C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912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DE2"/>
            </a:solidFill>
          </a:ln>
        </p:spPr>
      </p:sp>
      <p:sp>
        <p:nvSpPr>
          <p:cNvPr id="3" name="Pie de marca">
            <a:extLst xmlns:a="http://schemas.openxmlformats.org/drawingml/2006/main">
              <a:ext uri="{FF2B5EF4-FFF2-40B4-BE49-F238E27FC236}">
                <a16:creationId xmlns:a16="http://schemas.microsoft.com/office/drawing/2014/main" id="{3A1B4B50-F4C8-4494-A078-A937BD2A5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6096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PROMECO - Procesos de Mejora Continua</a:t>
            </a:r>
          </a:p>
        </p:txBody>
      </p:sp>
      <p:sp>
        <p:nvSpPr>
          <p:cNvPr id="4" name="Lema">
            <a:extLst xmlns:a="http://schemas.openxmlformats.org/drawingml/2006/main">
              <a:ext uri="{FF2B5EF4-FFF2-40B4-BE49-F238E27FC236}">
                <a16:creationId xmlns:a16="http://schemas.microsoft.com/office/drawing/2014/main" id="{1B2C670C-65B5-414A-BBE5-21D62B1B3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6543675"/>
            <a:ext cx="3009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Avanzar. Ir juntos. Ir lejos.</a:t>
            </a:r>
          </a:p>
        </p:txBody>
      </p:sp>
      <p:sp>
        <p:nvSpPr>
          <p:cNvPr id="5" name="Página">
            <a:extLst xmlns:a="http://schemas.openxmlformats.org/drawingml/2006/main">
              <a:ext uri="{FF2B5EF4-FFF2-40B4-BE49-F238E27FC236}">
                <a16:creationId xmlns:a16="http://schemas.microsoft.com/office/drawing/2014/main" id="{1B646540-9F60-4834-8C99-70F58639A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505575"/>
            <a:ext cx="4191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08</a:t>
            </a:r>
          </a:p>
        </p:txBody>
      </p:sp>
      <p:sp>
        <p:nvSpPr>
          <p:cNvPr id="6" name="Título">
            <a:extLst xmlns:a="http://schemas.openxmlformats.org/drawingml/2006/main">
              <a:ext uri="{FF2B5EF4-FFF2-40B4-BE49-F238E27FC236}">
                <a16:creationId xmlns:a16="http://schemas.microsoft.com/office/drawing/2014/main" id="{5C211A87-EE11-4B70-8BB9-0457C589F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4762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6525" b="1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6525" b="1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Gente</a:t>
            </a:r>
          </a:p>
        </p:txBody>
      </p:sp>
      <p:sp>
        <p:nvSpPr>
          <p:cNvPr id="7" name="Sentido del pilar">
            <a:extLst xmlns:a="http://schemas.openxmlformats.org/drawingml/2006/main">
              <a:ext uri="{FF2B5EF4-FFF2-40B4-BE49-F238E27FC236}">
                <a16:creationId xmlns:a16="http://schemas.microsoft.com/office/drawing/2014/main" id="{930420C4-A0AC-4A97-B742-9BC90ED8B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0"/>
            <a:ext cx="4495800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925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2925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Talento, formación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925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2925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y liderazgo</a:t>
            </a:r>
          </a:p>
        </p:txBody>
      </p:sp>
      <p:sp>
        <p:nvSpPr>
          <p:cNvPr id="8" name="Alcance">
            <a:extLst xmlns:a="http://schemas.openxmlformats.org/drawingml/2006/main">
              <a:ext uri="{FF2B5EF4-FFF2-40B4-BE49-F238E27FC236}">
                <a16:creationId xmlns:a16="http://schemas.microsoft.com/office/drawing/2014/main" id="{57E6BB25-DB33-49F6-AEB9-F89BCE6AE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48150"/>
            <a:ext cx="4572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Acompañamos a las personas para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fortalecer sus capacidades y asumir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con confianza los retos del trabajo.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3c413cc89d40c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562600" y="2088675"/>
            <a:ext cx="5943600" cy="2947350"/>
          </a:xfrm>
          <a:prstGeom xmlns:a="http://schemas.openxmlformats.org/drawingml/2006/main" prst="rect">
            <a:avLst/>
          </a:prstGeom>
        </p:spPr>
      </p:pic>
      <p:sp>
        <p:nvSpPr>
          <p:cNvPr id="10" name="Pie de fotografía">
            <a:extLst xmlns:a="http://schemas.openxmlformats.org/drawingml/2006/main">
              <a:ext uri="{FF2B5EF4-FFF2-40B4-BE49-F238E27FC236}">
                <a16:creationId xmlns:a16="http://schemas.microsoft.com/office/drawing/2014/main" id="{C8C12CBB-4FA6-4E0B-88CD-B8DCC9F98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2600" y="5410200"/>
            <a:ext cx="5943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Encuentro de equipo. Archivo de actividades de PROMECO.</a:t>
            </a:r>
          </a:p>
        </p:txBody>
      </p:sp>
    </p:spTree>
    <p:extLst>
      <p:ext uri="{BB962C8B-B14F-4D97-AF65-F5344CB8AC3E}">
        <p14:creationId xmlns:p14="http://schemas.microsoft.com/office/powerpoint/2010/main" val="180993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Sección">
            <a:extLst xmlns:a="http://schemas.openxmlformats.org/drawingml/2006/main">
              <a:ext uri="{FF2B5EF4-FFF2-40B4-BE49-F238E27FC236}">
                <a16:creationId xmlns:a16="http://schemas.microsoft.com/office/drawing/2014/main" id="{FBEB264F-43F6-4875-AC2A-DE001B2A7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00" b="1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GENTE</a:t>
            </a:r>
          </a:p>
        </p:txBody>
      </p:sp>
      <p:sp>
        <p:nvSpPr>
          <p:cNvPr id="2" name="Separador editorial">
            <a:extLst xmlns:a="http://schemas.openxmlformats.org/drawingml/2006/main">
              <a:ext uri="{FF2B5EF4-FFF2-40B4-BE49-F238E27FC236}">
                <a16:creationId xmlns:a16="http://schemas.microsoft.com/office/drawing/2014/main" id="{F43FD833-C0E2-4D8D-A7D5-8F68C06B6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912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DE2"/>
            </a:solidFill>
          </a:ln>
        </p:spPr>
      </p:sp>
      <p:sp>
        <p:nvSpPr>
          <p:cNvPr id="3" name="Pie de marca">
            <a:extLst xmlns:a="http://schemas.openxmlformats.org/drawingml/2006/main">
              <a:ext uri="{FF2B5EF4-FFF2-40B4-BE49-F238E27FC236}">
                <a16:creationId xmlns:a16="http://schemas.microsoft.com/office/drawing/2014/main" id="{4EB5BC22-B23D-4C2C-8ECC-AA545D358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6096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PROMECO - Procesos de Mejora Continua</a:t>
            </a:r>
          </a:p>
        </p:txBody>
      </p:sp>
      <p:sp>
        <p:nvSpPr>
          <p:cNvPr id="4" name="Lema">
            <a:extLst xmlns:a="http://schemas.openxmlformats.org/drawingml/2006/main">
              <a:ext uri="{FF2B5EF4-FFF2-40B4-BE49-F238E27FC236}">
                <a16:creationId xmlns:a16="http://schemas.microsoft.com/office/drawing/2014/main" id="{E050A295-7B11-446E-A1B6-909CC5996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6543675"/>
            <a:ext cx="3009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Avanzar. Ir juntos. Ir lejos.</a:t>
            </a:r>
          </a:p>
        </p:txBody>
      </p:sp>
      <p:sp>
        <p:nvSpPr>
          <p:cNvPr id="5" name="Página">
            <a:extLst xmlns:a="http://schemas.openxmlformats.org/drawingml/2006/main">
              <a:ext uri="{FF2B5EF4-FFF2-40B4-BE49-F238E27FC236}">
                <a16:creationId xmlns:a16="http://schemas.microsoft.com/office/drawing/2014/main" id="{6E16F83D-7395-45EE-911E-215D3D96A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505575"/>
            <a:ext cx="4191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09</a:t>
            </a:r>
          </a:p>
        </p:txBody>
      </p:sp>
      <p:sp>
        <p:nvSpPr>
          <p:cNvPr id="6" name="Título">
            <a:extLst xmlns:a="http://schemas.openxmlformats.org/drawingml/2006/main">
              <a:ext uri="{FF2B5EF4-FFF2-40B4-BE49-F238E27FC236}">
                <a16:creationId xmlns:a16="http://schemas.microsoft.com/office/drawing/2014/main" id="{C9BF7939-C63C-4530-90BE-AE9BBBB00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3600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Desarrollo y reconversión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3600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de capacidades</a:t>
            </a:r>
          </a:p>
        </p:txBody>
      </p:sp>
      <p:sp>
        <p:nvSpPr>
          <p:cNvPr id="7" name="Introducción">
            <a:extLst xmlns:a="http://schemas.openxmlformats.org/drawingml/2006/main">
              <a:ext uri="{FF2B5EF4-FFF2-40B4-BE49-F238E27FC236}">
                <a16:creationId xmlns:a16="http://schemas.microsoft.com/office/drawing/2014/main" id="{CC0B4FFD-0B5F-4AB7-BAFE-3834688D2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108204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Dos rutas para responder al presente y prepararse para nuevas responsabilidades.</a:t>
            </a:r>
          </a:p>
        </p:txBody>
      </p:sp>
      <p:sp>
        <p:nvSpPr>
          <p:cNvPr id="8" name="Ruta actual">
            <a:extLst xmlns:a="http://schemas.openxmlformats.org/drawingml/2006/main">
              <a:ext uri="{FF2B5EF4-FFF2-40B4-BE49-F238E27FC236}">
                <a16:creationId xmlns:a16="http://schemas.microsoft.com/office/drawing/2014/main" id="{36FB08F8-4EA4-40B6-A3A8-15E4C4A39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57525"/>
            <a:ext cx="5048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325" b="1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2325" b="1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Fortalecer el rol actual</a:t>
            </a:r>
          </a:p>
        </p:txBody>
      </p:sp>
      <p:sp>
        <p:nvSpPr>
          <p:cNvPr id="9" name="Descripción actual">
            <a:extLst xmlns:a="http://schemas.openxmlformats.org/drawingml/2006/main">
              <a:ext uri="{FF2B5EF4-FFF2-40B4-BE49-F238E27FC236}">
                <a16:creationId xmlns:a16="http://schemas.microsoft.com/office/drawing/2014/main" id="{E3C258E9-51D8-4F15-B47B-469F07611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38550"/>
            <a:ext cx="5143500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Actualizar y perfeccionar las habilidades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que la persona necesita para hacer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mejor su trabajo de hoy.</a:t>
            </a:r>
          </a:p>
        </p:txBody>
      </p:sp>
      <p:sp>
        <p:nvSpPr>
          <p:cNvPr id="10" name="Ruta nueva">
            <a:extLst xmlns:a="http://schemas.openxmlformats.org/drawingml/2006/main">
              <a:ext uri="{FF2B5EF4-FFF2-40B4-BE49-F238E27FC236}">
                <a16:creationId xmlns:a16="http://schemas.microsoft.com/office/drawing/2014/main" id="{30925734-8A67-4D7A-ABC9-E62CC305A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057525"/>
            <a:ext cx="5105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325" b="1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2325" b="1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Prepararse para un nuevo rol</a:t>
            </a:r>
          </a:p>
        </p:txBody>
      </p:sp>
      <p:sp>
        <p:nvSpPr>
          <p:cNvPr id="11" name="Descripción nueva">
            <a:extLst xmlns:a="http://schemas.openxmlformats.org/drawingml/2006/main">
              <a:ext uri="{FF2B5EF4-FFF2-40B4-BE49-F238E27FC236}">
                <a16:creationId xmlns:a16="http://schemas.microsoft.com/office/drawing/2014/main" id="{C7029443-6363-4963-BA79-B656DF896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638550"/>
            <a:ext cx="5105400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Desarrollar capacidades diferentes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para asumir nuevas funciones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y oportunidades profesionales.</a:t>
            </a:r>
          </a:p>
        </p:txBody>
      </p:sp>
      <p:sp>
        <p:nvSpPr>
          <p:cNvPr id="12" name="Aplicación transversal">
            <a:extLst xmlns:a="http://schemas.openxmlformats.org/drawingml/2006/main">
              <a:ext uri="{FF2B5EF4-FFF2-40B4-BE49-F238E27FC236}">
                <a16:creationId xmlns:a16="http://schemas.microsoft.com/office/drawing/2014/main" id="{F6507891-C89E-4817-B9AA-F53DE29A6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0067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Estas rutas se integran a la Escuela, la Certificación 5 Culturas,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el acompañamiento especializado, la Mentoría y las membresías.</a:t>
            </a:r>
          </a:p>
        </p:txBody>
      </p:sp>
    </p:spTree>
    <p:extLst>
      <p:ext uri="{BB962C8B-B14F-4D97-AF65-F5344CB8AC3E}">
        <p14:creationId xmlns:p14="http://schemas.microsoft.com/office/powerpoint/2010/main" val="194458501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Sección">
            <a:extLst xmlns:a="http://schemas.openxmlformats.org/drawingml/2006/main">
              <a:ext uri="{FF2B5EF4-FFF2-40B4-BE49-F238E27FC236}">
                <a16:creationId xmlns:a16="http://schemas.microsoft.com/office/drawing/2014/main" id="{A7FA8D55-F450-4259-A436-235079FA6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00" b="1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GENTE</a:t>
            </a:r>
          </a:p>
        </p:txBody>
      </p:sp>
      <p:sp>
        <p:nvSpPr>
          <p:cNvPr id="2" name="Separador editorial">
            <a:extLst xmlns:a="http://schemas.openxmlformats.org/drawingml/2006/main">
              <a:ext uri="{FF2B5EF4-FFF2-40B4-BE49-F238E27FC236}">
                <a16:creationId xmlns:a16="http://schemas.microsoft.com/office/drawing/2014/main" id="{8BA9DCDC-C171-4809-A232-43AA4A62C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912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DE2"/>
            </a:solidFill>
          </a:ln>
        </p:spPr>
      </p:sp>
      <p:sp>
        <p:nvSpPr>
          <p:cNvPr id="3" name="Pie de marca">
            <a:extLst xmlns:a="http://schemas.openxmlformats.org/drawingml/2006/main">
              <a:ext uri="{FF2B5EF4-FFF2-40B4-BE49-F238E27FC236}">
                <a16:creationId xmlns:a16="http://schemas.microsoft.com/office/drawing/2014/main" id="{4A0001C0-BD94-4638-9E3D-766367CF4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6096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PROMECO - Procesos de Mejora Continua</a:t>
            </a:r>
          </a:p>
        </p:txBody>
      </p:sp>
      <p:sp>
        <p:nvSpPr>
          <p:cNvPr id="4" name="Lema">
            <a:extLst xmlns:a="http://schemas.openxmlformats.org/drawingml/2006/main">
              <a:ext uri="{FF2B5EF4-FFF2-40B4-BE49-F238E27FC236}">
                <a16:creationId xmlns:a16="http://schemas.microsoft.com/office/drawing/2014/main" id="{20E4721C-2A9F-408B-9887-ADEE58315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6543675"/>
            <a:ext cx="3009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Avanzar. Ir juntos. Ir lejos.</a:t>
            </a:r>
          </a:p>
        </p:txBody>
      </p:sp>
      <p:sp>
        <p:nvSpPr>
          <p:cNvPr id="5" name="Página">
            <a:extLst xmlns:a="http://schemas.openxmlformats.org/drawingml/2006/main">
              <a:ext uri="{FF2B5EF4-FFF2-40B4-BE49-F238E27FC236}">
                <a16:creationId xmlns:a16="http://schemas.microsoft.com/office/drawing/2014/main" id="{6B53EC6B-4BB6-4CA6-8D10-C65FFF4B3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505575"/>
            <a:ext cx="4191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10</a:t>
            </a:r>
          </a:p>
        </p:txBody>
      </p:sp>
      <p:sp>
        <p:nvSpPr>
          <p:cNvPr id="6" name="Título">
            <a:extLst xmlns:a="http://schemas.openxmlformats.org/drawingml/2006/main">
              <a:ext uri="{FF2B5EF4-FFF2-40B4-BE49-F238E27FC236}">
                <a16:creationId xmlns:a16="http://schemas.microsoft.com/office/drawing/2014/main" id="{9BE49D4A-5EC3-4C0A-89E8-F354B74AE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28675"/>
            <a:ext cx="6096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3600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Escuela de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3600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Formación Continua</a:t>
            </a:r>
          </a:p>
        </p:txBody>
      </p:sp>
      <p:sp>
        <p:nvSpPr>
          <p:cNvPr id="7" name="Descripción">
            <a:extLst xmlns:a="http://schemas.openxmlformats.org/drawingml/2006/main">
              <a:ext uri="{FF2B5EF4-FFF2-40B4-BE49-F238E27FC236}">
                <a16:creationId xmlns:a16="http://schemas.microsoft.com/office/drawing/2014/main" id="{81808344-9B70-4E79-98E4-5AD0C6433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60960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Aprendizaje híbrido para fortalecer liderazgo,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servicio y gestión en las áreas comercial,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logística, financiera y administrativa.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6945b128a845b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468791" y="866775"/>
            <a:ext cx="3807619" cy="2857500"/>
          </a:xfrm>
          <a:prstGeom xmlns:a="http://schemas.openxmlformats.org/drawingml/2006/main" prst="rect">
            <a:avLst/>
          </a:prstGeom>
        </p:spPr>
      </p:pic>
      <p:sp>
        <p:nvSpPr>
          <p:cNvPr id="9" name="Pie de fotografía">
            <a:extLst xmlns:a="http://schemas.openxmlformats.org/drawingml/2006/main">
              <a:ext uri="{FF2B5EF4-FFF2-40B4-BE49-F238E27FC236}">
                <a16:creationId xmlns:a16="http://schemas.microsoft.com/office/drawing/2014/main" id="{63D18738-7530-422B-B485-08467A48E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886200"/>
            <a:ext cx="426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Formación participativa. Fotografía de archivo.</a:t>
            </a:r>
          </a:p>
        </p:txBody>
      </p:sp>
      <p:sp>
        <p:nvSpPr>
          <p:cNvPr id="10" name="Cuándo aporta valor">
            <a:extLst xmlns:a="http://schemas.openxmlformats.org/drawingml/2006/main">
              <a:ext uri="{FF2B5EF4-FFF2-40B4-BE49-F238E27FC236}">
                <a16:creationId xmlns:a16="http://schemas.microsoft.com/office/drawing/2014/main" id="{3779A933-CB98-41C3-A955-5DCC496E1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33875"/>
            <a:ext cx="5105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1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Cuándo aporta valor</a:t>
            </a:r>
          </a:p>
        </p:txBody>
      </p:sp>
      <p:sp>
        <p:nvSpPr>
          <p:cNvPr id="11" name="Situaciones de aplicación">
            <a:extLst xmlns:a="http://schemas.openxmlformats.org/drawingml/2006/main">
              <a:ext uri="{FF2B5EF4-FFF2-40B4-BE49-F238E27FC236}">
                <a16:creationId xmlns:a16="http://schemas.microsoft.com/office/drawing/2014/main" id="{CAE1129B-9044-495C-AAC1-5588A9C07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72025"/>
            <a:ext cx="51054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Al incorporar personas, preparar mandos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medios o cerrar brechas de habilidades.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También cuando la formación recibida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no se refleja en el desempeño cotidiano.</a:t>
            </a:r>
          </a:p>
        </p:txBody>
      </p:sp>
      <p:sp>
        <p:nvSpPr>
          <p:cNvPr id="12" name="Cómo trabajamos">
            <a:extLst xmlns:a="http://schemas.openxmlformats.org/drawingml/2006/main">
              <a:ext uri="{FF2B5EF4-FFF2-40B4-BE49-F238E27FC236}">
                <a16:creationId xmlns:a16="http://schemas.microsoft.com/office/drawing/2014/main" id="{84EF398A-FBCB-49BF-A4D2-461055503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333875"/>
            <a:ext cx="5105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1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Cómo trabajamos</a:t>
            </a:r>
          </a:p>
        </p:txBody>
      </p:sp>
      <p:sp>
        <p:nvSpPr>
          <p:cNvPr id="13" name="Forma de trabajo">
            <a:extLst xmlns:a="http://schemas.openxmlformats.org/drawingml/2006/main">
              <a:ext uri="{FF2B5EF4-FFF2-40B4-BE49-F238E27FC236}">
                <a16:creationId xmlns:a16="http://schemas.microsoft.com/office/drawing/2014/main" id="{5B7471A3-978A-4B9D-805D-A7C9E2675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772025"/>
            <a:ext cx="51054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Rutas por rol y por área.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Sesiones breves y talleres híbridos.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Aplicación práctica en el trabajo.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Seguimiento al aprendizaje.</a:t>
            </a:r>
          </a:p>
        </p:txBody>
      </p:sp>
    </p:spTree>
    <p:extLst>
      <p:ext uri="{BB962C8B-B14F-4D97-AF65-F5344CB8AC3E}">
        <p14:creationId xmlns:p14="http://schemas.microsoft.com/office/powerpoint/2010/main" val="47639164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Sección">
            <a:extLst xmlns:a="http://schemas.openxmlformats.org/drawingml/2006/main">
              <a:ext uri="{FF2B5EF4-FFF2-40B4-BE49-F238E27FC236}">
                <a16:creationId xmlns:a16="http://schemas.microsoft.com/office/drawing/2014/main" id="{9CE61D05-61DB-4A67-9C10-D3D9FCA50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00" b="1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GENTE</a:t>
            </a:r>
          </a:p>
        </p:txBody>
      </p:sp>
      <p:sp>
        <p:nvSpPr>
          <p:cNvPr id="2" name="Separador editorial">
            <a:extLst xmlns:a="http://schemas.openxmlformats.org/drawingml/2006/main">
              <a:ext uri="{FF2B5EF4-FFF2-40B4-BE49-F238E27FC236}">
                <a16:creationId xmlns:a16="http://schemas.microsoft.com/office/drawing/2014/main" id="{D96A1737-91D3-438D-B38C-954EB402C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912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DE2"/>
            </a:solidFill>
          </a:ln>
        </p:spPr>
      </p:sp>
      <p:sp>
        <p:nvSpPr>
          <p:cNvPr id="3" name="Pie de marca">
            <a:extLst xmlns:a="http://schemas.openxmlformats.org/drawingml/2006/main">
              <a:ext uri="{FF2B5EF4-FFF2-40B4-BE49-F238E27FC236}">
                <a16:creationId xmlns:a16="http://schemas.microsoft.com/office/drawing/2014/main" id="{A543C36E-71BC-4735-86C2-33C17F3CF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6096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PROMECO - Procesos de Mejora Continua</a:t>
            </a:r>
          </a:p>
        </p:txBody>
      </p:sp>
      <p:sp>
        <p:nvSpPr>
          <p:cNvPr id="4" name="Lema">
            <a:extLst xmlns:a="http://schemas.openxmlformats.org/drawingml/2006/main">
              <a:ext uri="{FF2B5EF4-FFF2-40B4-BE49-F238E27FC236}">
                <a16:creationId xmlns:a16="http://schemas.microsoft.com/office/drawing/2014/main" id="{F2F80A9E-7365-4024-B958-20382C2E3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6543675"/>
            <a:ext cx="3009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Avanzar. Ir juntos. Ir lejos.</a:t>
            </a:r>
          </a:p>
        </p:txBody>
      </p:sp>
      <p:sp>
        <p:nvSpPr>
          <p:cNvPr id="5" name="Página">
            <a:extLst xmlns:a="http://schemas.openxmlformats.org/drawingml/2006/main">
              <a:ext uri="{FF2B5EF4-FFF2-40B4-BE49-F238E27FC236}">
                <a16:creationId xmlns:a16="http://schemas.microsoft.com/office/drawing/2014/main" id="{B49310A7-8C1A-4A56-95FF-19BB47810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505575"/>
            <a:ext cx="4191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11</a:t>
            </a:r>
          </a:p>
        </p:txBody>
      </p:sp>
      <p:sp>
        <p:nvSpPr>
          <p:cNvPr id="6" name="Título">
            <a:extLst xmlns:a="http://schemas.openxmlformats.org/drawingml/2006/main">
              <a:ext uri="{FF2B5EF4-FFF2-40B4-BE49-F238E27FC236}">
                <a16:creationId xmlns:a16="http://schemas.microsoft.com/office/drawing/2014/main" id="{DD2047F0-3638-463A-A7AD-424549D2D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47725"/>
            <a:ext cx="5810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3900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3900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Certificación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3900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3900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5 Culturas</a:t>
            </a:r>
          </a:p>
        </p:txBody>
      </p:sp>
      <p:sp>
        <p:nvSpPr>
          <p:cNvPr id="7" name="Propósito">
            <a:extLst xmlns:a="http://schemas.openxmlformats.org/drawingml/2006/main">
              <a:ext uri="{FF2B5EF4-FFF2-40B4-BE49-F238E27FC236}">
                <a16:creationId xmlns:a16="http://schemas.microsoft.com/office/drawing/2014/main" id="{60261BBC-BE27-4A0A-924B-BF2979553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6096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Un proceso para compartir criterios de trabajo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y llevarlos a la práctica en toda la organización.</a:t>
            </a:r>
          </a:p>
        </p:txBody>
      </p:sp>
      <p:sp>
        <p:nvSpPr>
          <p:cNvPr id="8" name="Cultura 1">
            <a:extLst xmlns:a="http://schemas.openxmlformats.org/drawingml/2006/main">
              <a:ext uri="{FF2B5EF4-FFF2-40B4-BE49-F238E27FC236}">
                <a16:creationId xmlns:a16="http://schemas.microsoft.com/office/drawing/2014/main" id="{60085BAA-9CD7-485A-B70E-48DB0E409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95675"/>
            <a:ext cx="4000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9" name="Organizacional">
            <a:extLst xmlns:a="http://schemas.openxmlformats.org/drawingml/2006/main">
              <a:ext uri="{FF2B5EF4-FFF2-40B4-BE49-F238E27FC236}">
                <a16:creationId xmlns:a16="http://schemas.microsoft.com/office/drawing/2014/main" id="{3A3516DC-07A7-4218-99CA-D56D54EF4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3438525"/>
            <a:ext cx="5048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025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Organizacional</a:t>
            </a:r>
          </a:p>
        </p:txBody>
      </p:sp>
      <p:sp>
        <p:nvSpPr>
          <p:cNvPr id="10" name="Cultura 2">
            <a:extLst xmlns:a="http://schemas.openxmlformats.org/drawingml/2006/main">
              <a:ext uri="{FF2B5EF4-FFF2-40B4-BE49-F238E27FC236}">
                <a16:creationId xmlns:a16="http://schemas.microsoft.com/office/drawing/2014/main" id="{58E65ADE-7413-407F-A546-D1CD25901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0"/>
            <a:ext cx="4000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11" name="Mejora Continua">
            <a:extLst xmlns:a="http://schemas.openxmlformats.org/drawingml/2006/main">
              <a:ext uri="{FF2B5EF4-FFF2-40B4-BE49-F238E27FC236}">
                <a16:creationId xmlns:a16="http://schemas.microsoft.com/office/drawing/2014/main" id="{0B12A531-B4EF-43F5-A5F3-BF6D453BA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3943350"/>
            <a:ext cx="5048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025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Mejora Continua</a:t>
            </a:r>
          </a:p>
        </p:txBody>
      </p:sp>
      <p:sp>
        <p:nvSpPr>
          <p:cNvPr id="12" name="Cultura 3">
            <a:extLst xmlns:a="http://schemas.openxmlformats.org/drawingml/2006/main">
              <a:ext uri="{FF2B5EF4-FFF2-40B4-BE49-F238E27FC236}">
                <a16:creationId xmlns:a16="http://schemas.microsoft.com/office/drawing/2014/main" id="{7414466A-9FD7-4E13-8762-ED22B0385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05325"/>
            <a:ext cx="4000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13" name="Liderazgo">
            <a:extLst xmlns:a="http://schemas.openxmlformats.org/drawingml/2006/main">
              <a:ext uri="{FF2B5EF4-FFF2-40B4-BE49-F238E27FC236}">
                <a16:creationId xmlns:a16="http://schemas.microsoft.com/office/drawing/2014/main" id="{E9B20F4F-B321-485F-A4B8-578E99981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4448175"/>
            <a:ext cx="5048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025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Liderazgo</a:t>
            </a:r>
          </a:p>
        </p:txBody>
      </p:sp>
      <p:sp>
        <p:nvSpPr>
          <p:cNvPr id="14" name="Cultura 4">
            <a:extLst xmlns:a="http://schemas.openxmlformats.org/drawingml/2006/main">
              <a:ext uri="{FF2B5EF4-FFF2-40B4-BE49-F238E27FC236}">
                <a16:creationId xmlns:a16="http://schemas.microsoft.com/office/drawing/2014/main" id="{9021B7CB-97C2-49AC-A9B4-D0F3E61F0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10150"/>
            <a:ext cx="4000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04</a:t>
            </a:r>
          </a:p>
        </p:txBody>
      </p:sp>
      <p:sp>
        <p:nvSpPr>
          <p:cNvPr id="15" name="Experiencia de Cliente">
            <a:extLst xmlns:a="http://schemas.openxmlformats.org/drawingml/2006/main">
              <a:ext uri="{FF2B5EF4-FFF2-40B4-BE49-F238E27FC236}">
                <a16:creationId xmlns:a16="http://schemas.microsoft.com/office/drawing/2014/main" id="{0BED1E22-DBE7-4EF4-AD24-B116190DA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4953000"/>
            <a:ext cx="5048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025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Experiencia de Cliente</a:t>
            </a:r>
          </a:p>
        </p:txBody>
      </p:sp>
      <p:sp>
        <p:nvSpPr>
          <p:cNvPr id="16" name="Cultura 5">
            <a:extLst xmlns:a="http://schemas.openxmlformats.org/drawingml/2006/main">
              <a:ext uri="{FF2B5EF4-FFF2-40B4-BE49-F238E27FC236}">
                <a16:creationId xmlns:a16="http://schemas.microsoft.com/office/drawing/2014/main" id="{20C1B5FB-9D36-4573-8F39-A514E9A50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14975"/>
            <a:ext cx="4000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05</a:t>
            </a:r>
          </a:p>
        </p:txBody>
      </p:sp>
      <p:sp>
        <p:nvSpPr>
          <p:cNvPr id="17" name="Financiera">
            <a:extLst xmlns:a="http://schemas.openxmlformats.org/drawingml/2006/main">
              <a:ext uri="{FF2B5EF4-FFF2-40B4-BE49-F238E27FC236}">
                <a16:creationId xmlns:a16="http://schemas.microsoft.com/office/drawing/2014/main" id="{9FDE6E5A-BB85-4313-A1CC-01E24F1E2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5457825"/>
            <a:ext cx="5048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025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Financiera</a:t>
            </a:r>
          </a:p>
        </p:txBody>
      </p:sp>
      <p:pic>
        <p:nvPicPr>
          <p:cNvPr id="3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c0e56076f74cd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554950" y="790575"/>
            <a:ext cx="3635299" cy="2724150"/>
          </a:xfrm>
          <a:prstGeom xmlns:a="http://schemas.openxmlformats.org/drawingml/2006/main" prst="rect">
            <a:avLst/>
          </a:prstGeom>
        </p:spPr>
      </p:pic>
      <p:sp>
        <p:nvSpPr>
          <p:cNvPr id="19" name="Pie de fotografía">
            <a:extLst xmlns:a="http://schemas.openxmlformats.org/drawingml/2006/main">
              <a:ext uri="{FF2B5EF4-FFF2-40B4-BE49-F238E27FC236}">
                <a16:creationId xmlns:a16="http://schemas.microsoft.com/office/drawing/2014/main" id="{043848E9-6682-4DAF-9E9E-6F55A187D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629025"/>
            <a:ext cx="426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Entrega de certificados. Archivo de formación.</a:t>
            </a:r>
          </a:p>
        </p:txBody>
      </p:sp>
      <p:sp>
        <p:nvSpPr>
          <p:cNvPr id="20" name="Aplicación">
            <a:extLst xmlns:a="http://schemas.openxmlformats.org/drawingml/2006/main">
              <a:ext uri="{FF2B5EF4-FFF2-40B4-BE49-F238E27FC236}">
                <a16:creationId xmlns:a16="http://schemas.microsoft.com/office/drawing/2014/main" id="{00C3F05B-C67F-495D-8F0F-2EC0B6D6A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229100"/>
            <a:ext cx="4267200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Para alinear sedes y áreas, fortalecer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el servicio y el liderazgo, e incorporar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criterio financiero a las decisiones diarias.</a:t>
            </a:r>
          </a:p>
        </p:txBody>
      </p:sp>
      <p:sp>
        <p:nvSpPr>
          <p:cNvPr id="21" name="Método">
            <a:extLst xmlns:a="http://schemas.openxmlformats.org/drawingml/2006/main">
              <a:ext uri="{FF2B5EF4-FFF2-40B4-BE49-F238E27FC236}">
                <a16:creationId xmlns:a16="http://schemas.microsoft.com/office/drawing/2014/main" id="{F8CF8664-5065-4E47-9F3D-BB2512875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381625"/>
            <a:ext cx="42672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Diagnóstico cultural, formación, aplicación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65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con evidencias y valoración para certificar.</a:t>
            </a:r>
          </a:p>
        </p:txBody>
      </p:sp>
    </p:spTree>
    <p:extLst>
      <p:ext uri="{BB962C8B-B14F-4D97-AF65-F5344CB8AC3E}">
        <p14:creationId xmlns:p14="http://schemas.microsoft.com/office/powerpoint/2010/main" val="34590514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Sección">
            <a:extLst xmlns:a="http://schemas.openxmlformats.org/drawingml/2006/main">
              <a:ext uri="{FF2B5EF4-FFF2-40B4-BE49-F238E27FC236}">
                <a16:creationId xmlns:a16="http://schemas.microsoft.com/office/drawing/2014/main" id="{58918A6E-B447-4DF4-9ECD-03CE54556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00" b="1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GENTE</a:t>
            </a:r>
          </a:p>
        </p:txBody>
      </p:sp>
      <p:sp>
        <p:nvSpPr>
          <p:cNvPr id="2" name="Separador editorial">
            <a:extLst xmlns:a="http://schemas.openxmlformats.org/drawingml/2006/main">
              <a:ext uri="{FF2B5EF4-FFF2-40B4-BE49-F238E27FC236}">
                <a16:creationId xmlns:a16="http://schemas.microsoft.com/office/drawing/2014/main" id="{192FE25C-9104-4DB0-8915-A84AE90BF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912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DE2"/>
            </a:solidFill>
          </a:ln>
        </p:spPr>
      </p:sp>
      <p:sp>
        <p:nvSpPr>
          <p:cNvPr id="3" name="Pie de marca">
            <a:extLst xmlns:a="http://schemas.openxmlformats.org/drawingml/2006/main">
              <a:ext uri="{FF2B5EF4-FFF2-40B4-BE49-F238E27FC236}">
                <a16:creationId xmlns:a16="http://schemas.microsoft.com/office/drawing/2014/main" id="{1EB5E3F8-C736-4540-B520-896914392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6096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PROMECO - Procesos de Mejora Continua</a:t>
            </a:r>
          </a:p>
        </p:txBody>
      </p:sp>
      <p:sp>
        <p:nvSpPr>
          <p:cNvPr id="4" name="Lema">
            <a:extLst xmlns:a="http://schemas.openxmlformats.org/drawingml/2006/main">
              <a:ext uri="{FF2B5EF4-FFF2-40B4-BE49-F238E27FC236}">
                <a16:creationId xmlns:a16="http://schemas.microsoft.com/office/drawing/2014/main" id="{174BD0A8-D68B-4E74-9756-FA90E9B2E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6543675"/>
            <a:ext cx="3009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Avanzar. Ir juntos. Ir lejos.</a:t>
            </a:r>
          </a:p>
        </p:txBody>
      </p:sp>
      <p:sp>
        <p:nvSpPr>
          <p:cNvPr id="5" name="Página">
            <a:extLst xmlns:a="http://schemas.openxmlformats.org/drawingml/2006/main">
              <a:ext uri="{FF2B5EF4-FFF2-40B4-BE49-F238E27FC236}">
                <a16:creationId xmlns:a16="http://schemas.microsoft.com/office/drawing/2014/main" id="{FAF2C6A6-D4C2-40AA-B280-A1CCF0E85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505575"/>
            <a:ext cx="4191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12</a:t>
            </a:r>
          </a:p>
        </p:txBody>
      </p:sp>
      <p:sp>
        <p:nvSpPr>
          <p:cNvPr id="6" name="Título">
            <a:extLst xmlns:a="http://schemas.openxmlformats.org/drawingml/2006/main">
              <a:ext uri="{FF2B5EF4-FFF2-40B4-BE49-F238E27FC236}">
                <a16:creationId xmlns:a16="http://schemas.microsoft.com/office/drawing/2014/main" id="{C870BA37-F15A-43E0-B644-5F2928566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28675"/>
            <a:ext cx="6096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3600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Coaching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3600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especializado</a:t>
            </a:r>
          </a:p>
        </p:txBody>
      </p:sp>
      <p:sp>
        <p:nvSpPr>
          <p:cNvPr id="7" name="Descripción">
            <a:extLst xmlns:a="http://schemas.openxmlformats.org/drawingml/2006/main">
              <a:ext uri="{FF2B5EF4-FFF2-40B4-BE49-F238E27FC236}">
                <a16:creationId xmlns:a16="http://schemas.microsoft.com/office/drawing/2014/main" id="{1FF0A72C-4CEA-4DBE-9C91-92861BD30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60960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Cóuching: acompañamiento para el desarrollo.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Un espacio personalizado para que líderes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y equipos mejoren su desempeño, sus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conversaciones y su capacidad de actuar.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9807538de04e9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1005295"/>
            <a:ext cx="4267200" cy="2580460"/>
          </a:xfrm>
          <a:prstGeom xmlns:a="http://schemas.openxmlformats.org/drawingml/2006/main" prst="rect">
            <a:avLst/>
          </a:prstGeom>
        </p:spPr>
      </p:pic>
      <p:sp>
        <p:nvSpPr>
          <p:cNvPr id="9" name="Pie de fotografía">
            <a:extLst xmlns:a="http://schemas.openxmlformats.org/drawingml/2006/main">
              <a:ext uri="{FF2B5EF4-FFF2-40B4-BE49-F238E27FC236}">
                <a16:creationId xmlns:a16="http://schemas.microsoft.com/office/drawing/2014/main" id="{0CA795AA-5424-40CC-B1DF-725675DA8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886200"/>
            <a:ext cx="426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Trabajo en pequeños grupos. Fotografía de archivo.</a:t>
            </a:r>
          </a:p>
        </p:txBody>
      </p:sp>
      <p:sp>
        <p:nvSpPr>
          <p:cNvPr id="10" name="Cuándo aporta valor">
            <a:extLst xmlns:a="http://schemas.openxmlformats.org/drawingml/2006/main">
              <a:ext uri="{FF2B5EF4-FFF2-40B4-BE49-F238E27FC236}">
                <a16:creationId xmlns:a16="http://schemas.microsoft.com/office/drawing/2014/main" id="{11E4393A-EF9B-42D1-9970-3EE9BBA0E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33875"/>
            <a:ext cx="5105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1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Cuándo aporta valor</a:t>
            </a:r>
          </a:p>
        </p:txBody>
      </p:sp>
      <p:sp>
        <p:nvSpPr>
          <p:cNvPr id="11" name="Situaciones de aplicación">
            <a:extLst xmlns:a="http://schemas.openxmlformats.org/drawingml/2006/main">
              <a:ext uri="{FF2B5EF4-FFF2-40B4-BE49-F238E27FC236}">
                <a16:creationId xmlns:a16="http://schemas.microsoft.com/office/drawing/2014/main" id="{0BA33F1B-4D15-4E91-8D63-1EF3C66F4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72025"/>
            <a:ext cx="51054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Líderes nuevos o recién promovidos.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Conversaciones difíciles que afectan al equipo.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Equipos comerciales o de servicio que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necesitan mejorar su coordinación y ejecución.</a:t>
            </a:r>
          </a:p>
        </p:txBody>
      </p:sp>
      <p:sp>
        <p:nvSpPr>
          <p:cNvPr id="12" name="Cómo trabajamos">
            <a:extLst xmlns:a="http://schemas.openxmlformats.org/drawingml/2006/main">
              <a:ext uri="{FF2B5EF4-FFF2-40B4-BE49-F238E27FC236}">
                <a16:creationId xmlns:a16="http://schemas.microsoft.com/office/drawing/2014/main" id="{C9FC6AFA-CC5B-480E-A49A-776B2F666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333875"/>
            <a:ext cx="5105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1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Cómo trabajamos</a:t>
            </a:r>
          </a:p>
        </p:txBody>
      </p:sp>
      <p:sp>
        <p:nvSpPr>
          <p:cNvPr id="13" name="Forma de trabajo">
            <a:extLst xmlns:a="http://schemas.openxmlformats.org/drawingml/2006/main">
              <a:ext uri="{FF2B5EF4-FFF2-40B4-BE49-F238E27FC236}">
                <a16:creationId xmlns:a16="http://schemas.microsoft.com/office/drawing/2014/main" id="{6C98F429-2115-415B-82F6-1D7E80472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772025"/>
            <a:ext cx="51054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Sesiones individuales y grupales.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Metas de comportamiento observables.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Retroalimentación y seguimiento.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Un plan de acción conectado con el trabajo.</a:t>
            </a:r>
          </a:p>
        </p:txBody>
      </p:sp>
    </p:spTree>
    <p:extLst>
      <p:ext uri="{BB962C8B-B14F-4D97-AF65-F5344CB8AC3E}">
        <p14:creationId xmlns:p14="http://schemas.microsoft.com/office/powerpoint/2010/main" val="15035033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Sección">
            <a:extLst xmlns:a="http://schemas.openxmlformats.org/drawingml/2006/main">
              <a:ext uri="{FF2B5EF4-FFF2-40B4-BE49-F238E27FC236}">
                <a16:creationId xmlns:a16="http://schemas.microsoft.com/office/drawing/2014/main" id="{60EE59A4-C589-4F28-A583-B6876E59A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00" b="1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GENTE</a:t>
            </a:r>
          </a:p>
        </p:txBody>
      </p:sp>
      <p:sp>
        <p:nvSpPr>
          <p:cNvPr id="2" name="Separador editorial">
            <a:extLst xmlns:a="http://schemas.openxmlformats.org/drawingml/2006/main">
              <a:ext uri="{FF2B5EF4-FFF2-40B4-BE49-F238E27FC236}">
                <a16:creationId xmlns:a16="http://schemas.microsoft.com/office/drawing/2014/main" id="{3F011A65-99C1-4ABB-9555-54C152F60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912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DE2"/>
            </a:solidFill>
          </a:ln>
        </p:spPr>
      </p:sp>
      <p:sp>
        <p:nvSpPr>
          <p:cNvPr id="3" name="Pie de marca">
            <a:extLst xmlns:a="http://schemas.openxmlformats.org/drawingml/2006/main">
              <a:ext uri="{FF2B5EF4-FFF2-40B4-BE49-F238E27FC236}">
                <a16:creationId xmlns:a16="http://schemas.microsoft.com/office/drawing/2014/main" id="{BD0E6322-0827-4AFB-9F92-3D904572A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6096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PROMECO - Procesos de Mejora Continua</a:t>
            </a:r>
          </a:p>
        </p:txBody>
      </p:sp>
      <p:sp>
        <p:nvSpPr>
          <p:cNvPr id="4" name="Lema">
            <a:extLst xmlns:a="http://schemas.openxmlformats.org/drawingml/2006/main">
              <a:ext uri="{FF2B5EF4-FFF2-40B4-BE49-F238E27FC236}">
                <a16:creationId xmlns:a16="http://schemas.microsoft.com/office/drawing/2014/main" id="{58C1379D-88A5-4D1F-BC65-90EC298C9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6543675"/>
            <a:ext cx="3009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Avanzar. Ir juntos. Ir lejos.</a:t>
            </a:r>
          </a:p>
        </p:txBody>
      </p:sp>
      <p:sp>
        <p:nvSpPr>
          <p:cNvPr id="5" name="Página">
            <a:extLst xmlns:a="http://schemas.openxmlformats.org/drawingml/2006/main">
              <a:ext uri="{FF2B5EF4-FFF2-40B4-BE49-F238E27FC236}">
                <a16:creationId xmlns:a16="http://schemas.microsoft.com/office/drawing/2014/main" id="{1A510AE8-E2B5-454F-8123-56B808615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505575"/>
            <a:ext cx="4191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13</a:t>
            </a:r>
          </a:p>
        </p:txBody>
      </p:sp>
      <p:sp>
        <p:nvSpPr>
          <p:cNvPr id="6" name="Título">
            <a:extLst xmlns:a="http://schemas.openxmlformats.org/drawingml/2006/main">
              <a:ext uri="{FF2B5EF4-FFF2-40B4-BE49-F238E27FC236}">
                <a16:creationId xmlns:a16="http://schemas.microsoft.com/office/drawing/2014/main" id="{A50015D6-6A4E-4655-BA8A-1321FB7B9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28675"/>
            <a:ext cx="6096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3600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Mentoría</a:t>
            </a:r>
          </a:p>
        </p:txBody>
      </p:sp>
      <p:sp>
        <p:nvSpPr>
          <p:cNvPr id="7" name="Descripción">
            <a:extLst xmlns:a="http://schemas.openxmlformats.org/drawingml/2006/main">
              <a:ext uri="{FF2B5EF4-FFF2-40B4-BE49-F238E27FC236}">
                <a16:creationId xmlns:a16="http://schemas.microsoft.com/office/drawing/2014/main" id="{A32FECAC-891A-4273-8301-E23FE7969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60960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Acompañamiento experto para fortalecer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el criterio, tomar decisiones y desarrollar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madurez profesional frente a retos concretos.</a:t>
            </a:r>
          </a:p>
        </p:txBody>
      </p:sp>
      <p:sp>
        <p:nvSpPr>
          <p:cNvPr id="8" name="Idea central">
            <a:extLst xmlns:a="http://schemas.openxmlformats.org/drawingml/2006/main">
              <a:ext uri="{FF2B5EF4-FFF2-40B4-BE49-F238E27FC236}">
                <a16:creationId xmlns:a16="http://schemas.microsoft.com/office/drawing/2014/main" id="{913B6357-198D-492B-BD6B-4AA8BC808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1381125"/>
            <a:ext cx="4219575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775" b="1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2775" b="1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Experiencia compartida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775" b="1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2775" b="1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para decidir con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775" b="1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2775" b="1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más criterio.</a:t>
            </a:r>
          </a:p>
        </p:txBody>
      </p:sp>
      <p:sp>
        <p:nvSpPr>
          <p:cNvPr id="9" name="Cuándo aporta valor">
            <a:extLst xmlns:a="http://schemas.openxmlformats.org/drawingml/2006/main">
              <a:ext uri="{FF2B5EF4-FFF2-40B4-BE49-F238E27FC236}">
                <a16:creationId xmlns:a16="http://schemas.microsoft.com/office/drawing/2014/main" id="{2C555ED5-FB1B-46AF-B028-EDB5E9559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33875"/>
            <a:ext cx="5105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1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Cuándo aporta valor</a:t>
            </a:r>
          </a:p>
        </p:txBody>
      </p:sp>
      <p:sp>
        <p:nvSpPr>
          <p:cNvPr id="10" name="Situaciones de aplicación">
            <a:extLst xmlns:a="http://schemas.openxmlformats.org/drawingml/2006/main">
              <a:ext uri="{FF2B5EF4-FFF2-40B4-BE49-F238E27FC236}">
                <a16:creationId xmlns:a16="http://schemas.microsoft.com/office/drawing/2014/main" id="{5CEE553D-5C11-4888-AEDB-FE82174FA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72025"/>
            <a:ext cx="51054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Al asumir mayores responsabilidades.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En empresas familiares o equipos en transición.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Cuando hace falta transferir conocimiento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o acortar el aprendizaje ante retos comerciales,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operativos o de crecimiento.</a:t>
            </a:r>
          </a:p>
        </p:txBody>
      </p:sp>
      <p:sp>
        <p:nvSpPr>
          <p:cNvPr id="11" name="Cómo trabajamos">
            <a:extLst xmlns:a="http://schemas.openxmlformats.org/drawingml/2006/main">
              <a:ext uri="{FF2B5EF4-FFF2-40B4-BE49-F238E27FC236}">
                <a16:creationId xmlns:a16="http://schemas.microsoft.com/office/drawing/2014/main" id="{71C3ABA2-EF5B-44F9-8D4A-655B1BDF2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333875"/>
            <a:ext cx="5105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1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Cómo trabajamos</a:t>
            </a:r>
          </a:p>
        </p:txBody>
      </p:sp>
      <p:sp>
        <p:nvSpPr>
          <p:cNvPr id="12" name="Forma de trabajo">
            <a:extLst xmlns:a="http://schemas.openxmlformats.org/drawingml/2006/main">
              <a:ext uri="{FF2B5EF4-FFF2-40B4-BE49-F238E27FC236}">
                <a16:creationId xmlns:a16="http://schemas.microsoft.com/office/drawing/2014/main" id="{3ADF4D71-A547-4D1C-AA8B-19125597B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772025"/>
            <a:ext cx="51054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Conversaciones individuales.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Análisis de decisiones y situaciones reales.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Transferencia de experiencia.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Un plan de desarrollo con seguimiento.</a:t>
            </a:r>
          </a:p>
        </p:txBody>
      </p:sp>
    </p:spTree>
    <p:extLst>
      <p:ext uri="{BB962C8B-B14F-4D97-AF65-F5344CB8AC3E}">
        <p14:creationId xmlns:p14="http://schemas.microsoft.com/office/powerpoint/2010/main" val="43049677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Sección">
            <a:extLst xmlns:a="http://schemas.openxmlformats.org/drawingml/2006/main">
              <a:ext uri="{FF2B5EF4-FFF2-40B4-BE49-F238E27FC236}">
                <a16:creationId xmlns:a16="http://schemas.microsoft.com/office/drawing/2014/main" id="{E8841A63-4809-4E37-BFEB-25288ADA3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00" b="1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GENTE</a:t>
            </a:r>
          </a:p>
        </p:txBody>
      </p:sp>
      <p:sp>
        <p:nvSpPr>
          <p:cNvPr id="2" name="Separador editorial">
            <a:extLst xmlns:a="http://schemas.openxmlformats.org/drawingml/2006/main">
              <a:ext uri="{FF2B5EF4-FFF2-40B4-BE49-F238E27FC236}">
                <a16:creationId xmlns:a16="http://schemas.microsoft.com/office/drawing/2014/main" id="{FB1B4DF7-9842-4507-B95A-60D18ADC4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912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DE2"/>
            </a:solidFill>
          </a:ln>
        </p:spPr>
      </p:sp>
      <p:sp>
        <p:nvSpPr>
          <p:cNvPr id="3" name="Pie de marca">
            <a:extLst xmlns:a="http://schemas.openxmlformats.org/drawingml/2006/main">
              <a:ext uri="{FF2B5EF4-FFF2-40B4-BE49-F238E27FC236}">
                <a16:creationId xmlns:a16="http://schemas.microsoft.com/office/drawing/2014/main" id="{8642F211-A84D-4C8E-94C7-729DF11FD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6096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PROMECO - Procesos de Mejora Continua</a:t>
            </a:r>
          </a:p>
        </p:txBody>
      </p:sp>
      <p:sp>
        <p:nvSpPr>
          <p:cNvPr id="4" name="Lema">
            <a:extLst xmlns:a="http://schemas.openxmlformats.org/drawingml/2006/main">
              <a:ext uri="{FF2B5EF4-FFF2-40B4-BE49-F238E27FC236}">
                <a16:creationId xmlns:a16="http://schemas.microsoft.com/office/drawing/2014/main" id="{565CD71B-76AF-445E-A5AE-979F09468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6543675"/>
            <a:ext cx="3009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Avanzar. Ir juntos. Ir lejos.</a:t>
            </a:r>
          </a:p>
        </p:txBody>
      </p:sp>
      <p:sp>
        <p:nvSpPr>
          <p:cNvPr id="5" name="Página">
            <a:extLst xmlns:a="http://schemas.openxmlformats.org/drawingml/2006/main">
              <a:ext uri="{FF2B5EF4-FFF2-40B4-BE49-F238E27FC236}">
                <a16:creationId xmlns:a16="http://schemas.microsoft.com/office/drawing/2014/main" id="{39D88A91-432C-490C-8BEA-B9D589C29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505575"/>
            <a:ext cx="4191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14</a:t>
            </a:r>
          </a:p>
        </p:txBody>
      </p:sp>
      <p:sp>
        <p:nvSpPr>
          <p:cNvPr id="6" name="Título">
            <a:extLst xmlns:a="http://schemas.openxmlformats.org/drawingml/2006/main">
              <a:ext uri="{FF2B5EF4-FFF2-40B4-BE49-F238E27FC236}">
                <a16:creationId xmlns:a16="http://schemas.microsoft.com/office/drawing/2014/main" id="{6F3B7C29-88FA-4803-BFF7-84085719C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28675"/>
            <a:ext cx="6096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3600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Membresía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3600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Selotengo</a:t>
            </a:r>
          </a:p>
        </p:txBody>
      </p:sp>
      <p:sp>
        <p:nvSpPr>
          <p:cNvPr id="7" name="Descripción">
            <a:extLst xmlns:a="http://schemas.openxmlformats.org/drawingml/2006/main">
              <a:ext uri="{FF2B5EF4-FFF2-40B4-BE49-F238E27FC236}">
                <a16:creationId xmlns:a16="http://schemas.microsoft.com/office/drawing/2014/main" id="{60C9C664-D0D8-459F-A440-9F7616E01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60960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Activamos talento disponible y lo conectamos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con oportunidades acordes con la necesidad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del cargo y el potencial de la persona.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3662d9a0da4734"/>
          <a:srcRect xmlns:a="http://schemas.openxmlformats.org/drawingml/2006/main" l="52" t="0" r="5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029450" y="1352550"/>
            <a:ext cx="4476750" cy="2152650"/>
          </a:xfrm>
          <a:prstGeom xmlns:a="http://schemas.openxmlformats.org/drawingml/2006/main" prst="rect">
            <a:avLst/>
          </a:prstGeom>
        </p:spPr>
      </p:pic>
      <p:sp>
        <p:nvSpPr>
          <p:cNvPr id="9" name="Cuándo aporta valor">
            <a:extLst xmlns:a="http://schemas.openxmlformats.org/drawingml/2006/main">
              <a:ext uri="{FF2B5EF4-FFF2-40B4-BE49-F238E27FC236}">
                <a16:creationId xmlns:a16="http://schemas.microsoft.com/office/drawing/2014/main" id="{54987962-45AA-4EBF-A0B5-3B09B2210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33875"/>
            <a:ext cx="5105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1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Cuándo aporta valor</a:t>
            </a:r>
          </a:p>
        </p:txBody>
      </p:sp>
      <p:sp>
        <p:nvSpPr>
          <p:cNvPr id="10" name="Situaciones de aplicación">
            <a:extLst xmlns:a="http://schemas.openxmlformats.org/drawingml/2006/main">
              <a:ext uri="{FF2B5EF4-FFF2-40B4-BE49-F238E27FC236}">
                <a16:creationId xmlns:a16="http://schemas.microsoft.com/office/drawing/2014/main" id="{8060676E-7B31-448F-832D-FFB024A7F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72025"/>
            <a:ext cx="51054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Búsquedas que retrasan la operación o el servicio.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Cargos comerciales, logísticos, administrativos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y de apoyo, de entrada o de crecimiento interno.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Selecciones que requieren validar actitud,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proyección y ajuste al cargo.</a:t>
            </a:r>
          </a:p>
        </p:txBody>
      </p:sp>
      <p:sp>
        <p:nvSpPr>
          <p:cNvPr id="11" name="Cómo trabajamos">
            <a:extLst xmlns:a="http://schemas.openxmlformats.org/drawingml/2006/main">
              <a:ext uri="{FF2B5EF4-FFF2-40B4-BE49-F238E27FC236}">
                <a16:creationId xmlns:a16="http://schemas.microsoft.com/office/drawing/2014/main" id="{7C785DFD-1BC6-430A-8655-5777CB6C3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333875"/>
            <a:ext cx="5105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1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Cómo trabajamos</a:t>
            </a:r>
          </a:p>
        </p:txBody>
      </p:sp>
      <p:sp>
        <p:nvSpPr>
          <p:cNvPr id="12" name="Forma de trabajo">
            <a:extLst xmlns:a="http://schemas.openxmlformats.org/drawingml/2006/main">
              <a:ext uri="{FF2B5EF4-FFF2-40B4-BE49-F238E27FC236}">
                <a16:creationId xmlns:a16="http://schemas.microsoft.com/office/drawing/2014/main" id="{67EAA9C8-6646-4666-BCB8-B7ACB075E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772025"/>
            <a:ext cx="51054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Identificación del perfil y la disponibilidad.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Validación de actitud y potencial.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Conexión con oportunidades.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Activación del talento desde su incorporación.</a:t>
            </a:r>
          </a:p>
        </p:txBody>
      </p:sp>
    </p:spTree>
    <p:extLst>
      <p:ext uri="{BB962C8B-B14F-4D97-AF65-F5344CB8AC3E}">
        <p14:creationId xmlns:p14="http://schemas.microsoft.com/office/powerpoint/2010/main" val="47681205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Sección">
            <a:extLst xmlns:a="http://schemas.openxmlformats.org/drawingml/2006/main">
              <a:ext uri="{FF2B5EF4-FFF2-40B4-BE49-F238E27FC236}">
                <a16:creationId xmlns:a16="http://schemas.microsoft.com/office/drawing/2014/main" id="{A333DD68-653F-46B5-A5F7-23976C354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00" b="1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GENTE</a:t>
            </a:r>
          </a:p>
        </p:txBody>
      </p:sp>
      <p:sp>
        <p:nvSpPr>
          <p:cNvPr id="2" name="Separador editorial">
            <a:extLst xmlns:a="http://schemas.openxmlformats.org/drawingml/2006/main">
              <a:ext uri="{FF2B5EF4-FFF2-40B4-BE49-F238E27FC236}">
                <a16:creationId xmlns:a16="http://schemas.microsoft.com/office/drawing/2014/main" id="{72EF9DF7-D78F-4EB0-8856-702D34D33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912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DE2"/>
            </a:solidFill>
          </a:ln>
        </p:spPr>
      </p:sp>
      <p:sp>
        <p:nvSpPr>
          <p:cNvPr id="3" name="Pie de marca">
            <a:extLst xmlns:a="http://schemas.openxmlformats.org/drawingml/2006/main">
              <a:ext uri="{FF2B5EF4-FFF2-40B4-BE49-F238E27FC236}">
                <a16:creationId xmlns:a16="http://schemas.microsoft.com/office/drawing/2014/main" id="{32C93740-AAF9-4AF3-9BFF-AABEEE46E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6096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PROMECO - Procesos de Mejora Continua</a:t>
            </a:r>
          </a:p>
        </p:txBody>
      </p:sp>
      <p:sp>
        <p:nvSpPr>
          <p:cNvPr id="4" name="Lema">
            <a:extLst xmlns:a="http://schemas.openxmlformats.org/drawingml/2006/main">
              <a:ext uri="{FF2B5EF4-FFF2-40B4-BE49-F238E27FC236}">
                <a16:creationId xmlns:a16="http://schemas.microsoft.com/office/drawing/2014/main" id="{1723A52F-384E-47B3-957D-E88E67F9D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6543675"/>
            <a:ext cx="3009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Avanzar. Ir juntos. Ir lejos.</a:t>
            </a:r>
          </a:p>
        </p:txBody>
      </p:sp>
      <p:sp>
        <p:nvSpPr>
          <p:cNvPr id="5" name="Página">
            <a:extLst xmlns:a="http://schemas.openxmlformats.org/drawingml/2006/main">
              <a:ext uri="{FF2B5EF4-FFF2-40B4-BE49-F238E27FC236}">
                <a16:creationId xmlns:a16="http://schemas.microsoft.com/office/drawing/2014/main" id="{EB7D317E-E7D1-4331-83A3-1E6C9A740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505575"/>
            <a:ext cx="4191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15</a:t>
            </a:r>
          </a:p>
        </p:txBody>
      </p:sp>
      <p:sp>
        <p:nvSpPr>
          <p:cNvPr id="6" name="Título">
            <a:extLst xmlns:a="http://schemas.openxmlformats.org/drawingml/2006/main">
              <a:ext uri="{FF2B5EF4-FFF2-40B4-BE49-F238E27FC236}">
                <a16:creationId xmlns:a16="http://schemas.microsoft.com/office/drawing/2014/main" id="{3F5D9103-504D-4263-9D8F-CB4939C8B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28675"/>
            <a:ext cx="6096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3375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3375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Membresía Somos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3375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3375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Jóvenes Visionarios</a:t>
            </a:r>
          </a:p>
        </p:txBody>
      </p:sp>
      <p:sp>
        <p:nvSpPr>
          <p:cNvPr id="7" name="Descripción">
            <a:extLst xmlns:a="http://schemas.openxmlformats.org/drawingml/2006/main">
              <a:ext uri="{FF2B5EF4-FFF2-40B4-BE49-F238E27FC236}">
                <a16:creationId xmlns:a16="http://schemas.microsoft.com/office/drawing/2014/main" id="{9549EBE7-9BEA-4356-8F97-97A50F446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60960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Una ruta de formación y acompañamiento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para jóvenes que quieren orientar su futuro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y desarrollar capacidades para la vida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y el trabajo.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de3e3e12724651"/>
          <a:srcRect xmlns:a="http://schemas.openxmlformats.org/drawingml/2006/main" l="88" t="0" r="8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029450" y="1352550"/>
            <a:ext cx="4476750" cy="2152650"/>
          </a:xfrm>
          <a:prstGeom xmlns:a="http://schemas.openxmlformats.org/drawingml/2006/main" prst="rect">
            <a:avLst/>
          </a:prstGeom>
        </p:spPr>
      </p:pic>
      <p:sp>
        <p:nvSpPr>
          <p:cNvPr id="9" name="Cuándo aporta valor">
            <a:extLst xmlns:a="http://schemas.openxmlformats.org/drawingml/2006/main">
              <a:ext uri="{FF2B5EF4-FFF2-40B4-BE49-F238E27FC236}">
                <a16:creationId xmlns:a16="http://schemas.microsoft.com/office/drawing/2014/main" id="{D84F5A25-0B77-4BF2-8232-6C007C656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33875"/>
            <a:ext cx="5105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1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Cuándo aporta valor</a:t>
            </a:r>
          </a:p>
        </p:txBody>
      </p:sp>
      <p:sp>
        <p:nvSpPr>
          <p:cNvPr id="10" name="Situaciones de aplicación">
            <a:extLst xmlns:a="http://schemas.openxmlformats.org/drawingml/2006/main">
              <a:ext uri="{FF2B5EF4-FFF2-40B4-BE49-F238E27FC236}">
                <a16:creationId xmlns:a16="http://schemas.microsoft.com/office/drawing/2014/main" id="{47F5DA4A-0872-4E7D-95E8-EF438E167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72025"/>
            <a:ext cx="51054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Jóvenes con potencial que necesitan orientación.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Semilleros de liderazgo y empleabilidad.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Instituciones, empresas o comunidades que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buscan fortalecer habilidades personales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y productivas con sentido y propósito.</a:t>
            </a:r>
          </a:p>
        </p:txBody>
      </p:sp>
      <p:sp>
        <p:nvSpPr>
          <p:cNvPr id="11" name="Cómo trabajamos">
            <a:extLst xmlns:a="http://schemas.openxmlformats.org/drawingml/2006/main">
              <a:ext uri="{FF2B5EF4-FFF2-40B4-BE49-F238E27FC236}">
                <a16:creationId xmlns:a16="http://schemas.microsoft.com/office/drawing/2014/main" id="{AC30CF54-1AFF-4CFE-B44D-68A8708F8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333875"/>
            <a:ext cx="5105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1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Cómo trabajamos</a:t>
            </a:r>
          </a:p>
        </p:txBody>
      </p:sp>
      <p:sp>
        <p:nvSpPr>
          <p:cNvPr id="12" name="Forma de trabajo">
            <a:extLst xmlns:a="http://schemas.openxmlformats.org/drawingml/2006/main">
              <a:ext uri="{FF2B5EF4-FFF2-40B4-BE49-F238E27FC236}">
                <a16:creationId xmlns:a16="http://schemas.microsoft.com/office/drawing/2014/main" id="{CF2A1421-D6C3-4081-A3DE-26DC8F295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772025"/>
            <a:ext cx="51054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Formación con propósito.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Desarrollo de liderazgo y visión.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Comunidad y conexiones.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Proyección hacia oportunidades reales.</a:t>
            </a:r>
          </a:p>
        </p:txBody>
      </p:sp>
    </p:spTree>
    <p:extLst>
      <p:ext uri="{BB962C8B-B14F-4D97-AF65-F5344CB8AC3E}">
        <p14:creationId xmlns:p14="http://schemas.microsoft.com/office/powerpoint/2010/main" val="47945323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ección">
            <a:extLst xmlns:a="http://schemas.openxmlformats.org/drawingml/2006/main">
              <a:ext uri="{FF2B5EF4-FFF2-40B4-BE49-F238E27FC236}">
                <a16:creationId xmlns:a16="http://schemas.microsoft.com/office/drawing/2014/main" id="{B4D739ED-AD0C-421B-8893-9F46FBE16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00" b="1">
                <a:solidFill>
                  <a:srgbClr val="20262D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20262D"/>
                </a:solidFill>
                <a:latin typeface="Segoe UI"/>
                <a:ea typeface="Segoe UI"/>
                <a:cs typeface="Segoe UI"/>
              </a:rPr>
              <a:t>DESARROLLO</a:t>
            </a:r>
          </a:p>
        </p:txBody>
      </p:sp>
      <p:sp>
        <p:nvSpPr>
          <p:cNvPr id="2" name="Separador editorial">
            <a:extLst xmlns:a="http://schemas.openxmlformats.org/drawingml/2006/main">
              <a:ext uri="{FF2B5EF4-FFF2-40B4-BE49-F238E27FC236}">
                <a16:creationId xmlns:a16="http://schemas.microsoft.com/office/drawing/2014/main" id="{D236B26A-C966-4D51-9AFB-5D448A93D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912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DE2"/>
            </a:solidFill>
          </a:ln>
        </p:spPr>
      </p:sp>
      <p:sp>
        <p:nvSpPr>
          <p:cNvPr id="3" name="Pie de marca">
            <a:extLst xmlns:a="http://schemas.openxmlformats.org/drawingml/2006/main">
              <a:ext uri="{FF2B5EF4-FFF2-40B4-BE49-F238E27FC236}">
                <a16:creationId xmlns:a16="http://schemas.microsoft.com/office/drawing/2014/main" id="{7DC0FFB7-CAB3-4298-80AA-E8B060B9E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6096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PROMECO - Procesos de Mejora Continua</a:t>
            </a:r>
          </a:p>
        </p:txBody>
      </p:sp>
      <p:sp>
        <p:nvSpPr>
          <p:cNvPr id="4" name="Lema">
            <a:extLst xmlns:a="http://schemas.openxmlformats.org/drawingml/2006/main">
              <a:ext uri="{FF2B5EF4-FFF2-40B4-BE49-F238E27FC236}">
                <a16:creationId xmlns:a16="http://schemas.microsoft.com/office/drawing/2014/main" id="{78A98331-3FB4-49C2-8ECD-07231AF2F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6543675"/>
            <a:ext cx="3009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Avanzar. Ir juntos. Ir lejos.</a:t>
            </a:r>
          </a:p>
        </p:txBody>
      </p:sp>
      <p:sp>
        <p:nvSpPr>
          <p:cNvPr id="5" name="Página">
            <a:extLst xmlns:a="http://schemas.openxmlformats.org/drawingml/2006/main">
              <a:ext uri="{FF2B5EF4-FFF2-40B4-BE49-F238E27FC236}">
                <a16:creationId xmlns:a16="http://schemas.microsoft.com/office/drawing/2014/main" id="{8990D32E-3342-4FED-B5A3-441DE82E6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505575"/>
            <a:ext cx="4191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16</a:t>
            </a:r>
          </a:p>
        </p:txBody>
      </p:sp>
      <p:sp>
        <p:nvSpPr>
          <p:cNvPr id="6" name="Título">
            <a:extLst xmlns:a="http://schemas.openxmlformats.org/drawingml/2006/main">
              <a:ext uri="{FF2B5EF4-FFF2-40B4-BE49-F238E27FC236}">
                <a16:creationId xmlns:a16="http://schemas.microsoft.com/office/drawing/2014/main" id="{D0D0487F-988E-4603-B486-EB7F1F135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6762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6000" b="1">
                <a:solidFill>
                  <a:srgbClr val="20262D"/>
                </a:solidFill>
                <a:latin typeface="Segoe UI"/>
                <a:ea typeface="Segoe UI"/>
                <a:cs typeface="Segoe UI"/>
              </a:defRPr>
            </a:pPr>
            <a:r>
              <a:rPr sz="6000" b="1">
                <a:solidFill>
                  <a:srgbClr val="20262D"/>
                </a:solidFill>
                <a:latin typeface="Segoe UI"/>
                <a:ea typeface="Segoe UI"/>
                <a:cs typeface="Segoe UI"/>
              </a:rPr>
              <a:t>Desarrollo</a:t>
            </a:r>
          </a:p>
        </p:txBody>
      </p:sp>
      <p:sp>
        <p:nvSpPr>
          <p:cNvPr id="7" name="Sentido del pilar">
            <a:extLst xmlns:a="http://schemas.openxmlformats.org/drawingml/2006/main">
              <a:ext uri="{FF2B5EF4-FFF2-40B4-BE49-F238E27FC236}">
                <a16:creationId xmlns:a16="http://schemas.microsoft.com/office/drawing/2014/main" id="{57BA7C29-5B3B-4B94-89DD-939EC9EE9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05100"/>
            <a:ext cx="6191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3225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3225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Soluciones que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3225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3225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generan valor</a:t>
            </a:r>
          </a:p>
        </p:txBody>
      </p:sp>
      <p:sp>
        <p:nvSpPr>
          <p:cNvPr id="8" name="Alcance">
            <a:extLst xmlns:a="http://schemas.openxmlformats.org/drawingml/2006/main">
              <a:ext uri="{FF2B5EF4-FFF2-40B4-BE49-F238E27FC236}">
                <a16:creationId xmlns:a16="http://schemas.microsoft.com/office/drawing/2014/main" id="{11E7B614-69EE-4C93-9613-A543EF670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95775"/>
            <a:ext cx="626745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Estrategia y procesos para crecer con orden,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mejorar la operación y sostener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la capacidad de la empresa.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91c70b18c74a3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287970" y="1285875"/>
            <a:ext cx="3159860" cy="4648200"/>
          </a:xfrm>
          <a:prstGeom xmlns:a="http://schemas.openxmlformats.org/drawingml/2006/main" prst="rect">
            <a:avLst/>
          </a:prstGeom>
        </p:spPr>
      </p:pic>
      <p:sp>
        <p:nvSpPr>
          <p:cNvPr id="10" name="Pie de fotografía">
            <a:extLst xmlns:a="http://schemas.openxmlformats.org/drawingml/2006/main">
              <a:ext uri="{FF2B5EF4-FFF2-40B4-BE49-F238E27FC236}">
                <a16:creationId xmlns:a16="http://schemas.microsoft.com/office/drawing/2014/main" id="{95F83802-25FE-4519-A45C-F0CFBBD5E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6057900"/>
            <a:ext cx="3276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Trabajo comercial en punto de venta.</a:t>
            </a:r>
          </a:p>
        </p:txBody>
      </p:sp>
    </p:spTree>
    <p:extLst>
      <p:ext uri="{BB962C8B-B14F-4D97-AF65-F5344CB8AC3E}">
        <p14:creationId xmlns:p14="http://schemas.microsoft.com/office/powerpoint/2010/main" val="49231173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Sección">
            <a:extLst xmlns:a="http://schemas.openxmlformats.org/drawingml/2006/main">
              <a:ext uri="{FF2B5EF4-FFF2-40B4-BE49-F238E27FC236}">
                <a16:creationId xmlns:a16="http://schemas.microsoft.com/office/drawing/2014/main" id="{2196F53E-2B7D-4DE8-97C8-97539394E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00" b="1">
                <a:solidFill>
                  <a:srgbClr val="20262D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20262D"/>
                </a:solidFill>
                <a:latin typeface="Segoe UI"/>
                <a:ea typeface="Segoe UI"/>
                <a:cs typeface="Segoe UI"/>
              </a:rPr>
              <a:t>DESARROLLO</a:t>
            </a:r>
          </a:p>
        </p:txBody>
      </p:sp>
      <p:sp>
        <p:nvSpPr>
          <p:cNvPr id="2" name="Separador editorial">
            <a:extLst xmlns:a="http://schemas.openxmlformats.org/drawingml/2006/main">
              <a:ext uri="{FF2B5EF4-FFF2-40B4-BE49-F238E27FC236}">
                <a16:creationId xmlns:a16="http://schemas.microsoft.com/office/drawing/2014/main" id="{7F085117-A06F-443B-A109-114A5183D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912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DE2"/>
            </a:solidFill>
          </a:ln>
        </p:spPr>
      </p:sp>
      <p:sp>
        <p:nvSpPr>
          <p:cNvPr id="3" name="Pie de marca">
            <a:extLst xmlns:a="http://schemas.openxmlformats.org/drawingml/2006/main">
              <a:ext uri="{FF2B5EF4-FFF2-40B4-BE49-F238E27FC236}">
                <a16:creationId xmlns:a16="http://schemas.microsoft.com/office/drawing/2014/main" id="{B4BA7D10-0302-461E-AF73-66D6D6224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6096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PROMECO - Procesos de Mejora Continua</a:t>
            </a:r>
          </a:p>
        </p:txBody>
      </p:sp>
      <p:sp>
        <p:nvSpPr>
          <p:cNvPr id="4" name="Lema">
            <a:extLst xmlns:a="http://schemas.openxmlformats.org/drawingml/2006/main">
              <a:ext uri="{FF2B5EF4-FFF2-40B4-BE49-F238E27FC236}">
                <a16:creationId xmlns:a16="http://schemas.microsoft.com/office/drawing/2014/main" id="{D80FF9A0-B738-4718-82F4-71C4B5017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6543675"/>
            <a:ext cx="3009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Avanzar. Ir juntos. Ir lejos.</a:t>
            </a:r>
          </a:p>
        </p:txBody>
      </p:sp>
      <p:sp>
        <p:nvSpPr>
          <p:cNvPr id="5" name="Página">
            <a:extLst xmlns:a="http://schemas.openxmlformats.org/drawingml/2006/main">
              <a:ext uri="{FF2B5EF4-FFF2-40B4-BE49-F238E27FC236}">
                <a16:creationId xmlns:a16="http://schemas.microsoft.com/office/drawing/2014/main" id="{C15A7EE7-B886-4D3D-91AD-4B4385A01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505575"/>
            <a:ext cx="4191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17</a:t>
            </a:r>
          </a:p>
        </p:txBody>
      </p:sp>
      <p:sp>
        <p:nvSpPr>
          <p:cNvPr id="6" name="Título">
            <a:extLst xmlns:a="http://schemas.openxmlformats.org/drawingml/2006/main">
              <a:ext uri="{FF2B5EF4-FFF2-40B4-BE49-F238E27FC236}">
                <a16:creationId xmlns:a16="http://schemas.microsoft.com/office/drawing/2014/main" id="{A9075B04-A45F-4E6C-B27D-2950B740C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28675"/>
            <a:ext cx="6096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3600" b="1">
                <a:solidFill>
                  <a:srgbClr val="20262D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20262D"/>
                </a:solidFill>
                <a:latin typeface="Segoe UI"/>
                <a:ea typeface="Segoe UI"/>
                <a:cs typeface="Segoe UI"/>
              </a:rPr>
              <a:t>Estrategia</a:t>
            </a:r>
          </a:p>
        </p:txBody>
      </p:sp>
      <p:sp>
        <p:nvSpPr>
          <p:cNvPr id="7" name="Descripción">
            <a:extLst xmlns:a="http://schemas.openxmlformats.org/drawingml/2006/main">
              <a:ext uri="{FF2B5EF4-FFF2-40B4-BE49-F238E27FC236}">
                <a16:creationId xmlns:a16="http://schemas.microsoft.com/office/drawing/2014/main" id="{EB0FC695-F026-421C-986B-7B90181FB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60960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Convertimos la visión empresarial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en prioridades, decisiones y acciones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que se puedan llevar al trabajo y medir.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f7668fc24c456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900760"/>
            <a:ext cx="4267200" cy="2789530"/>
          </a:xfrm>
          <a:prstGeom xmlns:a="http://schemas.openxmlformats.org/drawingml/2006/main" prst="rect">
            <a:avLst/>
          </a:prstGeom>
        </p:spPr>
      </p:pic>
      <p:sp>
        <p:nvSpPr>
          <p:cNvPr id="9" name="Pie de fotografía">
            <a:extLst xmlns:a="http://schemas.openxmlformats.org/drawingml/2006/main">
              <a:ext uri="{FF2B5EF4-FFF2-40B4-BE49-F238E27FC236}">
                <a16:creationId xmlns:a16="http://schemas.microsoft.com/office/drawing/2014/main" id="{4704AD04-C3F7-48DF-A42D-BA2ECCE55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886200"/>
            <a:ext cx="426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Presentación de ideas y planes. Archivo PROMECO.</a:t>
            </a:r>
          </a:p>
        </p:txBody>
      </p:sp>
      <p:sp>
        <p:nvSpPr>
          <p:cNvPr id="10" name="Cuándo aporta valor">
            <a:extLst xmlns:a="http://schemas.openxmlformats.org/drawingml/2006/main">
              <a:ext uri="{FF2B5EF4-FFF2-40B4-BE49-F238E27FC236}">
                <a16:creationId xmlns:a16="http://schemas.microsoft.com/office/drawing/2014/main" id="{142854A1-C2CB-474F-9A0C-B9010ED63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33875"/>
            <a:ext cx="5105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1">
                <a:solidFill>
                  <a:srgbClr val="20262D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20262D"/>
                </a:solidFill>
                <a:latin typeface="Segoe UI"/>
                <a:ea typeface="Segoe UI"/>
                <a:cs typeface="Segoe UI"/>
              </a:rPr>
              <a:t>Cuándo aporta valor</a:t>
            </a:r>
          </a:p>
        </p:txBody>
      </p:sp>
      <p:sp>
        <p:nvSpPr>
          <p:cNvPr id="11" name="Situaciones de aplicación">
            <a:extLst xmlns:a="http://schemas.openxmlformats.org/drawingml/2006/main">
              <a:ext uri="{FF2B5EF4-FFF2-40B4-BE49-F238E27FC236}">
                <a16:creationId xmlns:a16="http://schemas.microsoft.com/office/drawing/2014/main" id="{FC031052-58E7-43F5-87EC-9F0E54B44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72025"/>
            <a:ext cx="51054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Crecimiento sin una dirección compartida.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Decisiones reactivas o equipos desalineados.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Reorientación del negocio, expansión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y lanzamiento de nuevas líneas.</a:t>
            </a:r>
          </a:p>
        </p:txBody>
      </p:sp>
      <p:sp>
        <p:nvSpPr>
          <p:cNvPr id="12" name="Cómo trabajamos">
            <a:extLst xmlns:a="http://schemas.openxmlformats.org/drawingml/2006/main">
              <a:ext uri="{FF2B5EF4-FFF2-40B4-BE49-F238E27FC236}">
                <a16:creationId xmlns:a16="http://schemas.microsoft.com/office/drawing/2014/main" id="{4219C077-5CB1-4DEB-BE99-913972040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333875"/>
            <a:ext cx="5105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1">
                <a:solidFill>
                  <a:srgbClr val="20262D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20262D"/>
                </a:solidFill>
                <a:latin typeface="Segoe UI"/>
                <a:ea typeface="Segoe UI"/>
                <a:cs typeface="Segoe UI"/>
              </a:rPr>
              <a:t>Cómo trabajamos</a:t>
            </a:r>
          </a:p>
        </p:txBody>
      </p:sp>
      <p:sp>
        <p:nvSpPr>
          <p:cNvPr id="13" name="Forma de trabajo">
            <a:extLst xmlns:a="http://schemas.openxmlformats.org/drawingml/2006/main">
              <a:ext uri="{FF2B5EF4-FFF2-40B4-BE49-F238E27FC236}">
                <a16:creationId xmlns:a16="http://schemas.microsoft.com/office/drawing/2014/main" id="{B68B7924-0BBA-4B8D-BEE7-A55CBFFDF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772025"/>
            <a:ext cx="51054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Diagnóstico estratégico.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Objetivos y prioridades.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Una hoja de ruta con responsables.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Indicadores clave para revisar los avances.</a:t>
            </a:r>
          </a:p>
        </p:txBody>
      </p:sp>
    </p:spTree>
    <p:extLst>
      <p:ext uri="{BB962C8B-B14F-4D97-AF65-F5344CB8AC3E}">
        <p14:creationId xmlns:p14="http://schemas.microsoft.com/office/powerpoint/2010/main" val="503088911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Sección">
            <a:extLst xmlns:a="http://schemas.openxmlformats.org/drawingml/2006/main">
              <a:ext uri="{FF2B5EF4-FFF2-40B4-BE49-F238E27FC236}">
                <a16:creationId xmlns:a16="http://schemas.microsoft.com/office/drawing/2014/main" id="{6B011BFD-2919-4508-B0BF-AF754AA01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00" b="1">
                <a:solidFill>
                  <a:srgbClr val="20262D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20262D"/>
                </a:solidFill>
                <a:latin typeface="Segoe UI"/>
                <a:ea typeface="Segoe UI"/>
                <a:cs typeface="Segoe UI"/>
              </a:rPr>
              <a:t>DESARROLLO</a:t>
            </a:r>
          </a:p>
        </p:txBody>
      </p:sp>
      <p:sp>
        <p:nvSpPr>
          <p:cNvPr id="2" name="Separador editorial">
            <a:extLst xmlns:a="http://schemas.openxmlformats.org/drawingml/2006/main">
              <a:ext uri="{FF2B5EF4-FFF2-40B4-BE49-F238E27FC236}">
                <a16:creationId xmlns:a16="http://schemas.microsoft.com/office/drawing/2014/main" id="{E0F8EEDE-E20D-4CE9-B49A-13C09E11A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912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DE2"/>
            </a:solidFill>
          </a:ln>
        </p:spPr>
      </p:sp>
      <p:sp>
        <p:nvSpPr>
          <p:cNvPr id="3" name="Pie de marca">
            <a:extLst xmlns:a="http://schemas.openxmlformats.org/drawingml/2006/main">
              <a:ext uri="{FF2B5EF4-FFF2-40B4-BE49-F238E27FC236}">
                <a16:creationId xmlns:a16="http://schemas.microsoft.com/office/drawing/2014/main" id="{D0A2226E-8561-4DE5-BCCF-B5AD38626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6096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PROMECO - Procesos de Mejora Continua</a:t>
            </a:r>
          </a:p>
        </p:txBody>
      </p:sp>
      <p:sp>
        <p:nvSpPr>
          <p:cNvPr id="4" name="Lema">
            <a:extLst xmlns:a="http://schemas.openxmlformats.org/drawingml/2006/main">
              <a:ext uri="{FF2B5EF4-FFF2-40B4-BE49-F238E27FC236}">
                <a16:creationId xmlns:a16="http://schemas.microsoft.com/office/drawing/2014/main" id="{A338220E-3ADC-43ED-8911-4F4105E16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6543675"/>
            <a:ext cx="3009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Avanzar. Ir juntos. Ir lejos.</a:t>
            </a:r>
          </a:p>
        </p:txBody>
      </p:sp>
      <p:sp>
        <p:nvSpPr>
          <p:cNvPr id="5" name="Página">
            <a:extLst xmlns:a="http://schemas.openxmlformats.org/drawingml/2006/main">
              <a:ext uri="{FF2B5EF4-FFF2-40B4-BE49-F238E27FC236}">
                <a16:creationId xmlns:a16="http://schemas.microsoft.com/office/drawing/2014/main" id="{A75CDE57-42BE-4FD7-912E-AD1594746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505575"/>
            <a:ext cx="4191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18</a:t>
            </a:r>
          </a:p>
        </p:txBody>
      </p:sp>
      <p:sp>
        <p:nvSpPr>
          <p:cNvPr id="6" name="Título">
            <a:extLst xmlns:a="http://schemas.openxmlformats.org/drawingml/2006/main">
              <a:ext uri="{FF2B5EF4-FFF2-40B4-BE49-F238E27FC236}">
                <a16:creationId xmlns:a16="http://schemas.microsoft.com/office/drawing/2014/main" id="{6D0E4F46-A7B1-4A69-8532-2F990D8DF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28675"/>
            <a:ext cx="6096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3600" b="1">
                <a:solidFill>
                  <a:srgbClr val="20262D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20262D"/>
                </a:solidFill>
                <a:latin typeface="Segoe UI"/>
                <a:ea typeface="Segoe UI"/>
                <a:cs typeface="Segoe UI"/>
              </a:rPr>
              <a:t>Estructuras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3600" b="1">
                <a:solidFill>
                  <a:srgbClr val="20262D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20262D"/>
                </a:solidFill>
                <a:latin typeface="Segoe UI"/>
                <a:ea typeface="Segoe UI"/>
                <a:cs typeface="Segoe UI"/>
              </a:rPr>
              <a:t>de Crecimiento</a:t>
            </a:r>
          </a:p>
        </p:txBody>
      </p:sp>
      <p:sp>
        <p:nvSpPr>
          <p:cNvPr id="7" name="Descripción">
            <a:extLst xmlns:a="http://schemas.openxmlformats.org/drawingml/2006/main">
              <a:ext uri="{FF2B5EF4-FFF2-40B4-BE49-F238E27FC236}">
                <a16:creationId xmlns:a16="http://schemas.microsoft.com/office/drawing/2014/main" id="{A893CBCC-DBD2-48E9-9296-AB9E6F3C6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60960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Diseñamos modelos de organización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y procesos que ayuden a superar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cuellos de botella y crecer con control.</a:t>
            </a:r>
          </a:p>
        </p:txBody>
      </p:sp>
      <p:sp>
        <p:nvSpPr>
          <p:cNvPr id="8" name="Idea central">
            <a:extLst xmlns:a="http://schemas.openxmlformats.org/drawingml/2006/main">
              <a:ext uri="{FF2B5EF4-FFF2-40B4-BE49-F238E27FC236}">
                <a16:creationId xmlns:a16="http://schemas.microsoft.com/office/drawing/2014/main" id="{BDC54B25-CED4-481F-9188-C37148CAF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1381125"/>
            <a:ext cx="4219575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775" b="1">
                <a:solidFill>
                  <a:srgbClr val="20262D"/>
                </a:solidFill>
                <a:latin typeface="Segoe UI"/>
                <a:ea typeface="Segoe UI"/>
                <a:cs typeface="Segoe UI"/>
              </a:defRPr>
            </a:pPr>
            <a:r>
              <a:rPr sz="2775" b="1">
                <a:solidFill>
                  <a:srgbClr val="20262D"/>
                </a:solidFill>
                <a:latin typeface="Segoe UI"/>
                <a:ea typeface="Segoe UI"/>
                <a:cs typeface="Segoe UI"/>
              </a:rPr>
              <a:t>Crecer también exige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775" b="1">
                <a:solidFill>
                  <a:srgbClr val="20262D"/>
                </a:solidFill>
                <a:latin typeface="Segoe UI"/>
                <a:ea typeface="Segoe UI"/>
                <a:cs typeface="Segoe UI"/>
              </a:defRPr>
            </a:pPr>
            <a:r>
              <a:rPr sz="2775" b="1">
                <a:solidFill>
                  <a:srgbClr val="20262D"/>
                </a:solidFill>
                <a:latin typeface="Segoe UI"/>
                <a:ea typeface="Segoe UI"/>
                <a:cs typeface="Segoe UI"/>
              </a:rPr>
              <a:t>definir quién decide,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775" b="1">
                <a:solidFill>
                  <a:srgbClr val="20262D"/>
                </a:solidFill>
                <a:latin typeface="Segoe UI"/>
                <a:ea typeface="Segoe UI"/>
                <a:cs typeface="Segoe UI"/>
              </a:defRPr>
            </a:pPr>
            <a:r>
              <a:rPr sz="2775" b="1">
                <a:solidFill>
                  <a:srgbClr val="20262D"/>
                </a:solidFill>
                <a:latin typeface="Segoe UI"/>
                <a:ea typeface="Segoe UI"/>
                <a:cs typeface="Segoe UI"/>
              </a:rPr>
              <a:t>quién responde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775" b="1">
                <a:solidFill>
                  <a:srgbClr val="20262D"/>
                </a:solidFill>
                <a:latin typeface="Segoe UI"/>
                <a:ea typeface="Segoe UI"/>
                <a:cs typeface="Segoe UI"/>
              </a:defRPr>
            </a:pPr>
            <a:r>
              <a:rPr sz="2775" b="1">
                <a:solidFill>
                  <a:srgbClr val="20262D"/>
                </a:solidFill>
                <a:latin typeface="Segoe UI"/>
                <a:ea typeface="Segoe UI"/>
                <a:cs typeface="Segoe UI"/>
              </a:rPr>
              <a:t>y cómo se coordina.</a:t>
            </a:r>
          </a:p>
        </p:txBody>
      </p:sp>
      <p:sp>
        <p:nvSpPr>
          <p:cNvPr id="9" name="Cuándo aporta valor">
            <a:extLst xmlns:a="http://schemas.openxmlformats.org/drawingml/2006/main">
              <a:ext uri="{FF2B5EF4-FFF2-40B4-BE49-F238E27FC236}">
                <a16:creationId xmlns:a16="http://schemas.microsoft.com/office/drawing/2014/main" id="{D3F9659A-0D27-48B1-9826-AF94DAD1B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33875"/>
            <a:ext cx="5105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1">
                <a:solidFill>
                  <a:srgbClr val="20262D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20262D"/>
                </a:solidFill>
                <a:latin typeface="Segoe UI"/>
                <a:ea typeface="Segoe UI"/>
                <a:cs typeface="Segoe UI"/>
              </a:rPr>
              <a:t>Cuándo aporta valor</a:t>
            </a:r>
          </a:p>
        </p:txBody>
      </p:sp>
      <p:sp>
        <p:nvSpPr>
          <p:cNvPr id="10" name="Situaciones de aplicación">
            <a:extLst xmlns:a="http://schemas.openxmlformats.org/drawingml/2006/main">
              <a:ext uri="{FF2B5EF4-FFF2-40B4-BE49-F238E27FC236}">
                <a16:creationId xmlns:a16="http://schemas.microsoft.com/office/drawing/2014/main" id="{560847EA-D194-478C-9F91-3B172F890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72025"/>
            <a:ext cx="51054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Dependencia excesiva del fundador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o de unas pocas personas clave.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Empresas familiares en profesionalización.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Apertura de sedes, nuevas líneas o equipos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que necesitan crecer sin perder orden.</a:t>
            </a:r>
          </a:p>
        </p:txBody>
      </p:sp>
      <p:sp>
        <p:nvSpPr>
          <p:cNvPr id="11" name="Cómo trabajamos">
            <a:extLst xmlns:a="http://schemas.openxmlformats.org/drawingml/2006/main">
              <a:ext uri="{FF2B5EF4-FFF2-40B4-BE49-F238E27FC236}">
                <a16:creationId xmlns:a16="http://schemas.microsoft.com/office/drawing/2014/main" id="{6667F167-374A-4522-94E9-730742F32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333875"/>
            <a:ext cx="5105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1">
                <a:solidFill>
                  <a:srgbClr val="20262D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20262D"/>
                </a:solidFill>
                <a:latin typeface="Segoe UI"/>
                <a:ea typeface="Segoe UI"/>
                <a:cs typeface="Segoe UI"/>
              </a:rPr>
              <a:t>Cómo trabajamos</a:t>
            </a:r>
          </a:p>
        </p:txBody>
      </p:sp>
      <p:sp>
        <p:nvSpPr>
          <p:cNvPr id="12" name="Forma de trabajo">
            <a:extLst xmlns:a="http://schemas.openxmlformats.org/drawingml/2006/main">
              <a:ext uri="{FF2B5EF4-FFF2-40B4-BE49-F238E27FC236}">
                <a16:creationId xmlns:a16="http://schemas.microsoft.com/office/drawing/2014/main" id="{49A6DC3D-4210-4752-A7C3-B949B858A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772025"/>
            <a:ext cx="51054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Diseño organizacional.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Definición de procesos clave.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Reglas de gestión y disciplina de ejecución.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Una estructura preparada para crecer.</a:t>
            </a:r>
          </a:p>
        </p:txBody>
      </p:sp>
    </p:spTree>
    <p:extLst>
      <p:ext uri="{BB962C8B-B14F-4D97-AF65-F5344CB8AC3E}">
        <p14:creationId xmlns:p14="http://schemas.microsoft.com/office/powerpoint/2010/main" val="241755165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Sección">
            <a:extLst xmlns:a="http://schemas.openxmlformats.org/drawingml/2006/main">
              <a:ext uri="{FF2B5EF4-FFF2-40B4-BE49-F238E27FC236}">
                <a16:creationId xmlns:a16="http://schemas.microsoft.com/office/drawing/2014/main" id="{1DADDFA2-83BF-430E-B586-CDDDFBFAB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00" b="1">
                <a:solidFill>
                  <a:srgbClr val="20262D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20262D"/>
                </a:solidFill>
                <a:latin typeface="Segoe UI"/>
                <a:ea typeface="Segoe UI"/>
                <a:cs typeface="Segoe UI"/>
              </a:rPr>
              <a:t>DESARROLLO</a:t>
            </a:r>
          </a:p>
        </p:txBody>
      </p:sp>
      <p:sp>
        <p:nvSpPr>
          <p:cNvPr id="2" name="Separador editorial">
            <a:extLst xmlns:a="http://schemas.openxmlformats.org/drawingml/2006/main">
              <a:ext uri="{FF2B5EF4-FFF2-40B4-BE49-F238E27FC236}">
                <a16:creationId xmlns:a16="http://schemas.microsoft.com/office/drawing/2014/main" id="{1F5D5F3A-6EAE-419C-BF64-B5812D0F7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912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DE2"/>
            </a:solidFill>
          </a:ln>
        </p:spPr>
      </p:sp>
      <p:sp>
        <p:nvSpPr>
          <p:cNvPr id="3" name="Pie de marca">
            <a:extLst xmlns:a="http://schemas.openxmlformats.org/drawingml/2006/main">
              <a:ext uri="{FF2B5EF4-FFF2-40B4-BE49-F238E27FC236}">
                <a16:creationId xmlns:a16="http://schemas.microsoft.com/office/drawing/2014/main" id="{0B55F3F7-3924-4F6F-AC82-21BEE993F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6096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PROMECO - Procesos de Mejora Continua</a:t>
            </a:r>
          </a:p>
        </p:txBody>
      </p:sp>
      <p:sp>
        <p:nvSpPr>
          <p:cNvPr id="4" name="Lema">
            <a:extLst xmlns:a="http://schemas.openxmlformats.org/drawingml/2006/main">
              <a:ext uri="{FF2B5EF4-FFF2-40B4-BE49-F238E27FC236}">
                <a16:creationId xmlns:a16="http://schemas.microsoft.com/office/drawing/2014/main" id="{E83EF831-C3BD-473D-BBA8-98232CAE5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6543675"/>
            <a:ext cx="3009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Avanzar. Ir juntos. Ir lejos.</a:t>
            </a:r>
          </a:p>
        </p:txBody>
      </p:sp>
      <p:sp>
        <p:nvSpPr>
          <p:cNvPr id="5" name="Página">
            <a:extLst xmlns:a="http://schemas.openxmlformats.org/drawingml/2006/main">
              <a:ext uri="{FF2B5EF4-FFF2-40B4-BE49-F238E27FC236}">
                <a16:creationId xmlns:a16="http://schemas.microsoft.com/office/drawing/2014/main" id="{7CD4F266-0EBD-47B2-B85D-42B5A5A01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505575"/>
            <a:ext cx="4191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19</a:t>
            </a:r>
          </a:p>
        </p:txBody>
      </p:sp>
      <p:sp>
        <p:nvSpPr>
          <p:cNvPr id="6" name="Título">
            <a:extLst xmlns:a="http://schemas.openxmlformats.org/drawingml/2006/main">
              <a:ext uri="{FF2B5EF4-FFF2-40B4-BE49-F238E27FC236}">
                <a16:creationId xmlns:a16="http://schemas.microsoft.com/office/drawing/2014/main" id="{A9F993E6-E0B5-42F1-8D83-9CE5ADA89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28675"/>
            <a:ext cx="6096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3300" b="1">
                <a:solidFill>
                  <a:srgbClr val="20262D"/>
                </a:solidFill>
                <a:latin typeface="Segoe UI"/>
                <a:ea typeface="Segoe UI"/>
                <a:cs typeface="Segoe UI"/>
              </a:defRPr>
            </a:pPr>
            <a:r>
              <a:rPr sz="3300" b="1">
                <a:solidFill>
                  <a:srgbClr val="20262D"/>
                </a:solidFill>
                <a:latin typeface="Segoe UI"/>
                <a:ea typeface="Segoe UI"/>
                <a:cs typeface="Segoe UI"/>
              </a:rPr>
              <a:t>Operaciones Comerciales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3300" b="1">
                <a:solidFill>
                  <a:srgbClr val="20262D"/>
                </a:solidFill>
                <a:latin typeface="Segoe UI"/>
                <a:ea typeface="Segoe UI"/>
                <a:cs typeface="Segoe UI"/>
              </a:defRPr>
            </a:pPr>
            <a:r>
              <a:rPr sz="3300" b="1">
                <a:solidFill>
                  <a:srgbClr val="20262D"/>
                </a:solidFill>
                <a:latin typeface="Segoe UI"/>
                <a:ea typeface="Segoe UI"/>
                <a:cs typeface="Segoe UI"/>
              </a:rPr>
              <a:t>y Logísticas</a:t>
            </a:r>
          </a:p>
        </p:txBody>
      </p:sp>
      <p:sp>
        <p:nvSpPr>
          <p:cNvPr id="7" name="Descripción">
            <a:extLst xmlns:a="http://schemas.openxmlformats.org/drawingml/2006/main">
              <a:ext uri="{FF2B5EF4-FFF2-40B4-BE49-F238E27FC236}">
                <a16:creationId xmlns:a16="http://schemas.microsoft.com/office/drawing/2014/main" id="{6CA13F58-C27F-47C7-B6D2-54B31EFDE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60960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Fortalecemos la operación para conectar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lo que se promete al cliente con la capacidad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real de abastecer, atender y cumplir.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e49b72947246a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1133329"/>
            <a:ext cx="4267200" cy="2324392"/>
          </a:xfrm>
          <a:prstGeom xmlns:a="http://schemas.openxmlformats.org/drawingml/2006/main" prst="rect">
            <a:avLst/>
          </a:prstGeom>
        </p:spPr>
      </p:pic>
      <p:sp>
        <p:nvSpPr>
          <p:cNvPr id="9" name="Pie de fotografía">
            <a:extLst xmlns:a="http://schemas.openxmlformats.org/drawingml/2006/main">
              <a:ext uri="{FF2B5EF4-FFF2-40B4-BE49-F238E27FC236}">
                <a16:creationId xmlns:a16="http://schemas.microsoft.com/office/drawing/2014/main" id="{711D934A-4E8C-42F8-9065-37864FF83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886200"/>
            <a:ext cx="426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Acompañamiento a equipos en su lugar de trabajo.</a:t>
            </a:r>
          </a:p>
        </p:txBody>
      </p:sp>
      <p:sp>
        <p:nvSpPr>
          <p:cNvPr id="10" name="Cuándo aporta valor">
            <a:extLst xmlns:a="http://schemas.openxmlformats.org/drawingml/2006/main">
              <a:ext uri="{FF2B5EF4-FFF2-40B4-BE49-F238E27FC236}">
                <a16:creationId xmlns:a16="http://schemas.microsoft.com/office/drawing/2014/main" id="{F55BFF0B-6535-40C6-9B06-437BC8DE8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33875"/>
            <a:ext cx="5105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1">
                <a:solidFill>
                  <a:srgbClr val="20262D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20262D"/>
                </a:solidFill>
                <a:latin typeface="Segoe UI"/>
                <a:ea typeface="Segoe UI"/>
                <a:cs typeface="Segoe UI"/>
              </a:rPr>
              <a:t>Cuándo aporta valor</a:t>
            </a:r>
          </a:p>
        </p:txBody>
      </p:sp>
      <p:sp>
        <p:nvSpPr>
          <p:cNvPr id="11" name="Situaciones de aplicación">
            <a:extLst xmlns:a="http://schemas.openxmlformats.org/drawingml/2006/main">
              <a:ext uri="{FF2B5EF4-FFF2-40B4-BE49-F238E27FC236}">
                <a16:creationId xmlns:a16="http://schemas.microsoft.com/office/drawing/2014/main" id="{E678A586-6169-421F-90CF-8179823C3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72025"/>
            <a:ext cx="51054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Ventas que se pierden por fallas operativas.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Retrasos, errores y reprocesos.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Comercio, distribución y operación multisede.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Procesos de servicio, inventario y despacho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que necesitan trabajar de forma coordinada.</a:t>
            </a:r>
          </a:p>
        </p:txBody>
      </p:sp>
      <p:sp>
        <p:nvSpPr>
          <p:cNvPr id="12" name="Cómo trabajamos">
            <a:extLst xmlns:a="http://schemas.openxmlformats.org/drawingml/2006/main">
              <a:ext uri="{FF2B5EF4-FFF2-40B4-BE49-F238E27FC236}">
                <a16:creationId xmlns:a16="http://schemas.microsoft.com/office/drawing/2014/main" id="{614B05E7-9DE3-4A7B-AF6E-FB296F295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333875"/>
            <a:ext cx="5105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1">
                <a:solidFill>
                  <a:srgbClr val="20262D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20262D"/>
                </a:solidFill>
                <a:latin typeface="Segoe UI"/>
                <a:ea typeface="Segoe UI"/>
                <a:cs typeface="Segoe UI"/>
              </a:rPr>
              <a:t>Cómo trabajamos</a:t>
            </a:r>
          </a:p>
        </p:txBody>
      </p:sp>
      <p:sp>
        <p:nvSpPr>
          <p:cNvPr id="13" name="Forma de trabajo">
            <a:extLst xmlns:a="http://schemas.openxmlformats.org/drawingml/2006/main">
              <a:ext uri="{FF2B5EF4-FFF2-40B4-BE49-F238E27FC236}">
                <a16:creationId xmlns:a16="http://schemas.microsoft.com/office/drawing/2014/main" id="{5E33800B-3EC7-4945-B27E-722A4C1C7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772025"/>
            <a:ext cx="51054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Revisión y mapeo de procesos.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Coordinación entre lo comercial y lo logístico.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Mejora continua de la operación.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Seguimiento a la experiencia del cliente.</a:t>
            </a:r>
          </a:p>
        </p:txBody>
      </p:sp>
    </p:spTree>
    <p:extLst>
      <p:ext uri="{BB962C8B-B14F-4D97-AF65-F5344CB8AC3E}">
        <p14:creationId xmlns:p14="http://schemas.microsoft.com/office/powerpoint/2010/main" val="140363327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Sección">
            <a:extLst xmlns:a="http://schemas.openxmlformats.org/drawingml/2006/main">
              <a:ext uri="{FF2B5EF4-FFF2-40B4-BE49-F238E27FC236}">
                <a16:creationId xmlns:a16="http://schemas.microsoft.com/office/drawing/2014/main" id="{61B6ABD7-B76F-4B5F-BD58-FB0FAC4D2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00" b="1">
                <a:solidFill>
                  <a:srgbClr val="20262D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20262D"/>
                </a:solidFill>
                <a:latin typeface="Segoe UI"/>
                <a:ea typeface="Segoe UI"/>
                <a:cs typeface="Segoe UI"/>
              </a:rPr>
              <a:t>DESARROLLO</a:t>
            </a:r>
          </a:p>
        </p:txBody>
      </p:sp>
      <p:sp>
        <p:nvSpPr>
          <p:cNvPr id="2" name="Separador editorial">
            <a:extLst xmlns:a="http://schemas.openxmlformats.org/drawingml/2006/main">
              <a:ext uri="{FF2B5EF4-FFF2-40B4-BE49-F238E27FC236}">
                <a16:creationId xmlns:a16="http://schemas.microsoft.com/office/drawing/2014/main" id="{CD32325F-BCA8-4681-A465-4826CC063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912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DE2"/>
            </a:solidFill>
          </a:ln>
        </p:spPr>
      </p:sp>
      <p:sp>
        <p:nvSpPr>
          <p:cNvPr id="3" name="Pie de marca">
            <a:extLst xmlns:a="http://schemas.openxmlformats.org/drawingml/2006/main">
              <a:ext uri="{FF2B5EF4-FFF2-40B4-BE49-F238E27FC236}">
                <a16:creationId xmlns:a16="http://schemas.microsoft.com/office/drawing/2014/main" id="{D4D70719-9767-41DA-A369-7484CE16A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6096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PROMECO - Procesos de Mejora Continua</a:t>
            </a:r>
          </a:p>
        </p:txBody>
      </p:sp>
      <p:sp>
        <p:nvSpPr>
          <p:cNvPr id="4" name="Lema">
            <a:extLst xmlns:a="http://schemas.openxmlformats.org/drawingml/2006/main">
              <a:ext uri="{FF2B5EF4-FFF2-40B4-BE49-F238E27FC236}">
                <a16:creationId xmlns:a16="http://schemas.microsoft.com/office/drawing/2014/main" id="{BC82D9B0-79C8-40E0-BDA6-E321800BC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6543675"/>
            <a:ext cx="3009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Avanzar. Ir juntos. Ir lejos.</a:t>
            </a:r>
          </a:p>
        </p:txBody>
      </p:sp>
      <p:sp>
        <p:nvSpPr>
          <p:cNvPr id="5" name="Página">
            <a:extLst xmlns:a="http://schemas.openxmlformats.org/drawingml/2006/main">
              <a:ext uri="{FF2B5EF4-FFF2-40B4-BE49-F238E27FC236}">
                <a16:creationId xmlns:a16="http://schemas.microsoft.com/office/drawing/2014/main" id="{C88FF413-74D2-4546-ACC0-ACBDA070F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505575"/>
            <a:ext cx="4191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20</a:t>
            </a:r>
          </a:p>
        </p:txBody>
      </p:sp>
      <p:sp>
        <p:nvSpPr>
          <p:cNvPr id="6" name="Título">
            <a:extLst xmlns:a="http://schemas.openxmlformats.org/drawingml/2006/main">
              <a:ext uri="{FF2B5EF4-FFF2-40B4-BE49-F238E27FC236}">
                <a16:creationId xmlns:a16="http://schemas.microsoft.com/office/drawing/2014/main" id="{A6DF979F-C2EA-45BB-B98E-92F00000E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28675"/>
            <a:ext cx="6096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3600" b="1">
                <a:solidFill>
                  <a:srgbClr val="20262D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20262D"/>
                </a:solidFill>
                <a:latin typeface="Segoe UI"/>
                <a:ea typeface="Segoe UI"/>
                <a:cs typeface="Segoe UI"/>
              </a:rPr>
              <a:t>Sistemas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3600" b="1">
                <a:solidFill>
                  <a:srgbClr val="20262D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20262D"/>
                </a:solidFill>
                <a:latin typeface="Segoe UI"/>
                <a:ea typeface="Segoe UI"/>
                <a:cs typeface="Segoe UI"/>
              </a:rPr>
              <a:t>de Productividad</a:t>
            </a:r>
          </a:p>
        </p:txBody>
      </p:sp>
      <p:sp>
        <p:nvSpPr>
          <p:cNvPr id="7" name="Descripción">
            <a:extLst xmlns:a="http://schemas.openxmlformats.org/drawingml/2006/main">
              <a:ext uri="{FF2B5EF4-FFF2-40B4-BE49-F238E27FC236}">
                <a16:creationId xmlns:a16="http://schemas.microsoft.com/office/drawing/2014/main" id="{DDE2E922-DFAD-4EC5-B85B-B67D7E42C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60960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Diseñamos y administramos sistemas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de indicadores, tableros y seguimiento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para orientar el desempeño del equipo.</a:t>
            </a:r>
          </a:p>
        </p:txBody>
      </p:sp>
      <p:sp>
        <p:nvSpPr>
          <p:cNvPr id="8" name="Idea central">
            <a:extLst xmlns:a="http://schemas.openxmlformats.org/drawingml/2006/main">
              <a:ext uri="{FF2B5EF4-FFF2-40B4-BE49-F238E27FC236}">
                <a16:creationId xmlns:a16="http://schemas.microsoft.com/office/drawing/2014/main" id="{95D9E306-AC20-4531-B5C5-2F4F59D2C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1381125"/>
            <a:ext cx="4219575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775" b="1">
                <a:solidFill>
                  <a:srgbClr val="20262D"/>
                </a:solidFill>
                <a:latin typeface="Segoe UI"/>
                <a:ea typeface="Segoe UI"/>
                <a:cs typeface="Segoe UI"/>
              </a:defRPr>
            </a:pPr>
            <a:r>
              <a:rPr sz="2775" b="1">
                <a:solidFill>
                  <a:srgbClr val="20262D"/>
                </a:solidFill>
                <a:latin typeface="Segoe UI"/>
                <a:ea typeface="Segoe UI"/>
                <a:cs typeface="Segoe UI"/>
              </a:rPr>
              <a:t>Medir para comprender.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775" b="1">
                <a:solidFill>
                  <a:srgbClr val="20262D"/>
                </a:solidFill>
                <a:latin typeface="Segoe UI"/>
                <a:ea typeface="Segoe UI"/>
                <a:cs typeface="Segoe UI"/>
              </a:defRPr>
            </a:pPr>
            <a:r>
              <a:rPr sz="2775" b="1">
                <a:solidFill>
                  <a:srgbClr val="20262D"/>
                </a:solidFill>
                <a:latin typeface="Segoe UI"/>
                <a:ea typeface="Segoe UI"/>
                <a:cs typeface="Segoe UI"/>
              </a:rPr>
              <a:t>Revisar para decidir.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775" b="1">
                <a:solidFill>
                  <a:srgbClr val="20262D"/>
                </a:solidFill>
                <a:latin typeface="Segoe UI"/>
                <a:ea typeface="Segoe UI"/>
                <a:cs typeface="Segoe UI"/>
              </a:defRPr>
            </a:pPr>
            <a:r>
              <a:rPr sz="2775" b="1">
                <a:solidFill>
                  <a:srgbClr val="20262D"/>
                </a:solidFill>
                <a:latin typeface="Segoe UI"/>
                <a:ea typeface="Segoe UI"/>
                <a:cs typeface="Segoe UI"/>
              </a:rPr>
              <a:t>Actuar para mejorar.</a:t>
            </a:r>
          </a:p>
        </p:txBody>
      </p:sp>
      <p:sp>
        <p:nvSpPr>
          <p:cNvPr id="9" name="Cuándo aporta valor">
            <a:extLst xmlns:a="http://schemas.openxmlformats.org/drawingml/2006/main">
              <a:ext uri="{FF2B5EF4-FFF2-40B4-BE49-F238E27FC236}">
                <a16:creationId xmlns:a16="http://schemas.microsoft.com/office/drawing/2014/main" id="{BFFE4204-37B0-43EB-9581-05EDD6B9E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33875"/>
            <a:ext cx="5105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1">
                <a:solidFill>
                  <a:srgbClr val="20262D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20262D"/>
                </a:solidFill>
                <a:latin typeface="Segoe UI"/>
                <a:ea typeface="Segoe UI"/>
                <a:cs typeface="Segoe UI"/>
              </a:rPr>
              <a:t>Cuándo aporta valor</a:t>
            </a:r>
          </a:p>
        </p:txBody>
      </p:sp>
      <p:sp>
        <p:nvSpPr>
          <p:cNvPr id="10" name="Situaciones de aplicación">
            <a:extLst xmlns:a="http://schemas.openxmlformats.org/drawingml/2006/main">
              <a:ext uri="{FF2B5EF4-FFF2-40B4-BE49-F238E27FC236}">
                <a16:creationId xmlns:a16="http://schemas.microsoft.com/office/drawing/2014/main" id="{67606B57-2DA9-4C37-A759-4D828A670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72025"/>
            <a:ext cx="51054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Resultados poco visibles o difíciles de comparar.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Equipos sin foco ni seguimiento constante.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Decisiones lentas por falta de datos claros.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Gestión comercial y operativa que necesita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medir, corregir y reconocer el desempeño.</a:t>
            </a:r>
          </a:p>
        </p:txBody>
      </p:sp>
      <p:sp>
        <p:nvSpPr>
          <p:cNvPr id="11" name="Cómo trabajamos">
            <a:extLst xmlns:a="http://schemas.openxmlformats.org/drawingml/2006/main">
              <a:ext uri="{FF2B5EF4-FFF2-40B4-BE49-F238E27FC236}">
                <a16:creationId xmlns:a16="http://schemas.microsoft.com/office/drawing/2014/main" id="{43424731-1C34-419C-83B5-937E1E404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333875"/>
            <a:ext cx="5105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1">
                <a:solidFill>
                  <a:srgbClr val="20262D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20262D"/>
                </a:solidFill>
                <a:latin typeface="Segoe UI"/>
                <a:ea typeface="Segoe UI"/>
                <a:cs typeface="Segoe UI"/>
              </a:rPr>
              <a:t>Cómo trabajamos</a:t>
            </a:r>
          </a:p>
        </p:txBody>
      </p:sp>
      <p:sp>
        <p:nvSpPr>
          <p:cNvPr id="12" name="Forma de trabajo">
            <a:extLst xmlns:a="http://schemas.openxmlformats.org/drawingml/2006/main">
              <a:ext uri="{FF2B5EF4-FFF2-40B4-BE49-F238E27FC236}">
                <a16:creationId xmlns:a16="http://schemas.microsoft.com/office/drawing/2014/main" id="{3F8C9FE2-19C4-4CCA-8B7F-F3AAB2D7B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772025"/>
            <a:ext cx="51054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Indicadores clave y tableros de seguimiento.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Rutinas de revisión con líderes y equipos.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Alertas y control de avances.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Reconocimiento vinculado al desempeño.</a:t>
            </a:r>
          </a:p>
        </p:txBody>
      </p:sp>
    </p:spTree>
    <p:extLst>
      <p:ext uri="{BB962C8B-B14F-4D97-AF65-F5344CB8AC3E}">
        <p14:creationId xmlns:p14="http://schemas.microsoft.com/office/powerpoint/2010/main" val="1665931900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ección">
            <a:extLst xmlns:a="http://schemas.openxmlformats.org/drawingml/2006/main">
              <a:ext uri="{FF2B5EF4-FFF2-40B4-BE49-F238E27FC236}">
                <a16:creationId xmlns:a16="http://schemas.microsoft.com/office/drawing/2014/main" id="{38C732C4-F361-47C5-A899-35789061D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00" b="1">
                <a:solidFill>
                  <a:srgbClr val="D24C0B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D24C0B"/>
                </a:solidFill>
                <a:latin typeface="Segoe UI"/>
                <a:ea typeface="Segoe UI"/>
                <a:cs typeface="Segoe UI"/>
              </a:rPr>
              <a:t>COLABORACIÓN</a:t>
            </a:r>
          </a:p>
        </p:txBody>
      </p:sp>
      <p:sp>
        <p:nvSpPr>
          <p:cNvPr id="2" name="Separador editorial">
            <a:extLst xmlns:a="http://schemas.openxmlformats.org/drawingml/2006/main">
              <a:ext uri="{FF2B5EF4-FFF2-40B4-BE49-F238E27FC236}">
                <a16:creationId xmlns:a16="http://schemas.microsoft.com/office/drawing/2014/main" id="{ECE5246A-EFF7-46DC-AF19-948D598D4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912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DE2"/>
            </a:solidFill>
          </a:ln>
        </p:spPr>
      </p:sp>
      <p:sp>
        <p:nvSpPr>
          <p:cNvPr id="3" name="Pie de marca">
            <a:extLst xmlns:a="http://schemas.openxmlformats.org/drawingml/2006/main">
              <a:ext uri="{FF2B5EF4-FFF2-40B4-BE49-F238E27FC236}">
                <a16:creationId xmlns:a16="http://schemas.microsoft.com/office/drawing/2014/main" id="{7CAFFE52-A212-470E-BF3C-A1B345F3D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6096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PROMECO - Procesos de Mejora Continua</a:t>
            </a:r>
          </a:p>
        </p:txBody>
      </p:sp>
      <p:sp>
        <p:nvSpPr>
          <p:cNvPr id="4" name="Lema">
            <a:extLst xmlns:a="http://schemas.openxmlformats.org/drawingml/2006/main">
              <a:ext uri="{FF2B5EF4-FFF2-40B4-BE49-F238E27FC236}">
                <a16:creationId xmlns:a16="http://schemas.microsoft.com/office/drawing/2014/main" id="{1E2FBDA8-5EF5-461F-B2A9-29BC9BC46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6543675"/>
            <a:ext cx="3009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Avanzar. Ir juntos. Ir lejos.</a:t>
            </a:r>
          </a:p>
        </p:txBody>
      </p:sp>
      <p:sp>
        <p:nvSpPr>
          <p:cNvPr id="5" name="Página">
            <a:extLst xmlns:a="http://schemas.openxmlformats.org/drawingml/2006/main">
              <a:ext uri="{FF2B5EF4-FFF2-40B4-BE49-F238E27FC236}">
                <a16:creationId xmlns:a16="http://schemas.microsoft.com/office/drawing/2014/main" id="{D5C6719D-140F-41A3-A513-4B38E3F02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505575"/>
            <a:ext cx="4191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21</a:t>
            </a:r>
          </a:p>
        </p:txBody>
      </p:sp>
      <p:sp>
        <p:nvSpPr>
          <p:cNvPr id="6" name="Título">
            <a:extLst xmlns:a="http://schemas.openxmlformats.org/drawingml/2006/main">
              <a:ext uri="{FF2B5EF4-FFF2-40B4-BE49-F238E27FC236}">
                <a16:creationId xmlns:a16="http://schemas.microsoft.com/office/drawing/2014/main" id="{EB7DA90A-A6A6-4C90-9682-1E6EC1716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14425"/>
            <a:ext cx="723900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5550" b="1">
                <a:solidFill>
                  <a:srgbClr val="D24C0B"/>
                </a:solidFill>
                <a:latin typeface="Segoe UI"/>
                <a:ea typeface="Segoe UI"/>
                <a:cs typeface="Segoe UI"/>
              </a:defRPr>
            </a:pPr>
            <a:r>
              <a:rPr sz="5550" b="1">
                <a:solidFill>
                  <a:srgbClr val="D24C0B"/>
                </a:solidFill>
                <a:latin typeface="Segoe UI"/>
                <a:ea typeface="Segoe UI"/>
                <a:cs typeface="Segoe UI"/>
              </a:rPr>
              <a:t>Colaboración</a:t>
            </a:r>
          </a:p>
        </p:txBody>
      </p:sp>
      <p:sp>
        <p:nvSpPr>
          <p:cNvPr id="7" name="Sentido del pilar">
            <a:extLst xmlns:a="http://schemas.openxmlformats.org/drawingml/2006/main">
              <a:ext uri="{FF2B5EF4-FFF2-40B4-BE49-F238E27FC236}">
                <a16:creationId xmlns:a16="http://schemas.microsoft.com/office/drawing/2014/main" id="{9995EEFE-D5C7-4CF0-8872-21F38E5FF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14625"/>
            <a:ext cx="6343650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3000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3000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Relaciones que amplían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3000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3000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lo que podemos lograr</a:t>
            </a:r>
          </a:p>
        </p:txBody>
      </p:sp>
      <p:sp>
        <p:nvSpPr>
          <p:cNvPr id="8" name="Alcance">
            <a:extLst xmlns:a="http://schemas.openxmlformats.org/drawingml/2006/main">
              <a:ext uri="{FF2B5EF4-FFF2-40B4-BE49-F238E27FC236}">
                <a16:creationId xmlns:a16="http://schemas.microsoft.com/office/drawing/2014/main" id="{78E4AEE2-2BD1-46CC-BB35-611E7C116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05300"/>
            <a:ext cx="6572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Conectamos alianzas, soluciones y suministros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para fortalecer a las empresas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y construir valor compartido.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fc1f8e4a984c7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753350" y="2053258"/>
            <a:ext cx="3752850" cy="2932460"/>
          </a:xfrm>
          <a:prstGeom xmlns:a="http://schemas.openxmlformats.org/drawingml/2006/main" prst="rect">
            <a:avLst/>
          </a:prstGeom>
        </p:spPr>
      </p:pic>
      <p:sp>
        <p:nvSpPr>
          <p:cNvPr id="10" name="Pie de fotografía">
            <a:extLst xmlns:a="http://schemas.openxmlformats.org/drawingml/2006/main">
              <a:ext uri="{FF2B5EF4-FFF2-40B4-BE49-F238E27FC236}">
                <a16:creationId xmlns:a16="http://schemas.microsoft.com/office/drawing/2014/main" id="{96929573-6F84-4BEC-9D0A-3984FB9BF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5334000"/>
            <a:ext cx="3752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Encuentro con equipos. Archivo PROMECO.</a:t>
            </a:r>
          </a:p>
        </p:txBody>
      </p:sp>
    </p:spTree>
    <p:extLst>
      <p:ext uri="{BB962C8B-B14F-4D97-AF65-F5344CB8AC3E}">
        <p14:creationId xmlns:p14="http://schemas.microsoft.com/office/powerpoint/2010/main" val="381755468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Sección">
            <a:extLst xmlns:a="http://schemas.openxmlformats.org/drawingml/2006/main">
              <a:ext uri="{FF2B5EF4-FFF2-40B4-BE49-F238E27FC236}">
                <a16:creationId xmlns:a16="http://schemas.microsoft.com/office/drawing/2014/main" id="{F60E9D9A-BDF2-497D-9A26-08CC298B5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00" b="1">
                <a:solidFill>
                  <a:srgbClr val="D24C0B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D24C0B"/>
                </a:solidFill>
                <a:latin typeface="Segoe UI"/>
                <a:ea typeface="Segoe UI"/>
                <a:cs typeface="Segoe UI"/>
              </a:rPr>
              <a:t>COLABORACIÓN</a:t>
            </a:r>
          </a:p>
        </p:txBody>
      </p:sp>
      <p:sp>
        <p:nvSpPr>
          <p:cNvPr id="2" name="Separador editorial">
            <a:extLst xmlns:a="http://schemas.openxmlformats.org/drawingml/2006/main">
              <a:ext uri="{FF2B5EF4-FFF2-40B4-BE49-F238E27FC236}">
                <a16:creationId xmlns:a16="http://schemas.microsoft.com/office/drawing/2014/main" id="{8AC12630-B370-4701-BF72-74E622F61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912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DE2"/>
            </a:solidFill>
          </a:ln>
        </p:spPr>
      </p:sp>
      <p:sp>
        <p:nvSpPr>
          <p:cNvPr id="3" name="Pie de marca">
            <a:extLst xmlns:a="http://schemas.openxmlformats.org/drawingml/2006/main">
              <a:ext uri="{FF2B5EF4-FFF2-40B4-BE49-F238E27FC236}">
                <a16:creationId xmlns:a16="http://schemas.microsoft.com/office/drawing/2014/main" id="{76B92296-944A-40F9-A326-BFB5E91A9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6096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PROMECO - Procesos de Mejora Continua</a:t>
            </a:r>
          </a:p>
        </p:txBody>
      </p:sp>
      <p:sp>
        <p:nvSpPr>
          <p:cNvPr id="4" name="Lema">
            <a:extLst xmlns:a="http://schemas.openxmlformats.org/drawingml/2006/main">
              <a:ext uri="{FF2B5EF4-FFF2-40B4-BE49-F238E27FC236}">
                <a16:creationId xmlns:a16="http://schemas.microsoft.com/office/drawing/2014/main" id="{9A96D8F1-0F64-4D32-B175-0987D4DC2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6543675"/>
            <a:ext cx="3009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Avanzar. Ir juntos. Ir lejos.</a:t>
            </a:r>
          </a:p>
        </p:txBody>
      </p:sp>
      <p:sp>
        <p:nvSpPr>
          <p:cNvPr id="5" name="Página">
            <a:extLst xmlns:a="http://schemas.openxmlformats.org/drawingml/2006/main">
              <a:ext uri="{FF2B5EF4-FFF2-40B4-BE49-F238E27FC236}">
                <a16:creationId xmlns:a16="http://schemas.microsoft.com/office/drawing/2014/main" id="{53CCA06F-DF69-492D-A4AE-F05B4C241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505575"/>
            <a:ext cx="4191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22</a:t>
            </a:r>
          </a:p>
        </p:txBody>
      </p:sp>
      <p:sp>
        <p:nvSpPr>
          <p:cNvPr id="6" name="Título">
            <a:extLst xmlns:a="http://schemas.openxmlformats.org/drawingml/2006/main">
              <a:ext uri="{FF2B5EF4-FFF2-40B4-BE49-F238E27FC236}">
                <a16:creationId xmlns:a16="http://schemas.microsoft.com/office/drawing/2014/main" id="{EF5BD78A-FF32-4468-9D04-A7C6CE4C4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28675"/>
            <a:ext cx="6096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3600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Eventos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3600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Estratégicos</a:t>
            </a:r>
          </a:p>
        </p:txBody>
      </p:sp>
      <p:sp>
        <p:nvSpPr>
          <p:cNvPr id="7" name="Descripción">
            <a:extLst xmlns:a="http://schemas.openxmlformats.org/drawingml/2006/main">
              <a:ext uri="{FF2B5EF4-FFF2-40B4-BE49-F238E27FC236}">
                <a16:creationId xmlns:a16="http://schemas.microsoft.com/office/drawing/2014/main" id="{4BA466C6-5CF0-4650-B2E3-F875A2359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60960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Diseñamos experiencias empresariales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que conectan personas, fortalecen vínculos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y dan visibilidad a la marca.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8b20ebfa4e4ff0"/>
          <a:srcRect xmlns:a="http://schemas.openxmlformats.org/drawingml/2006/main" l="1705" t="2878" r="6818" b="1151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1112768"/>
            <a:ext cx="4267200" cy="2365513"/>
          </a:xfrm>
          <a:prstGeom xmlns:a="http://schemas.openxmlformats.org/drawingml/2006/main" prst="rect">
            <a:avLst/>
          </a:prstGeom>
        </p:spPr>
      </p:pic>
      <p:sp>
        <p:nvSpPr>
          <p:cNvPr id="9" name="Pie de fotografía">
            <a:extLst xmlns:a="http://schemas.openxmlformats.org/drawingml/2006/main">
              <a:ext uri="{FF2B5EF4-FFF2-40B4-BE49-F238E27FC236}">
                <a16:creationId xmlns:a16="http://schemas.microsoft.com/office/drawing/2014/main" id="{D33CDDA7-7F1A-4B53-929D-6400830D1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886200"/>
            <a:ext cx="426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Encuentro comercial. Archivo de actividades.</a:t>
            </a:r>
          </a:p>
        </p:txBody>
      </p:sp>
      <p:sp>
        <p:nvSpPr>
          <p:cNvPr id="10" name="Cuándo aporta valor">
            <a:extLst xmlns:a="http://schemas.openxmlformats.org/drawingml/2006/main">
              <a:ext uri="{FF2B5EF4-FFF2-40B4-BE49-F238E27FC236}">
                <a16:creationId xmlns:a16="http://schemas.microsoft.com/office/drawing/2014/main" id="{B3EB8028-B251-4391-8981-18540F477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33875"/>
            <a:ext cx="5105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1">
                <a:solidFill>
                  <a:srgbClr val="D24C0B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D24C0B"/>
                </a:solidFill>
                <a:latin typeface="Segoe UI"/>
                <a:ea typeface="Segoe UI"/>
                <a:cs typeface="Segoe UI"/>
              </a:rPr>
              <a:t>Cuándo aporta valor</a:t>
            </a:r>
          </a:p>
        </p:txBody>
      </p:sp>
      <p:sp>
        <p:nvSpPr>
          <p:cNvPr id="11" name="Situaciones de aplicación">
            <a:extLst xmlns:a="http://schemas.openxmlformats.org/drawingml/2006/main">
              <a:ext uri="{FF2B5EF4-FFF2-40B4-BE49-F238E27FC236}">
                <a16:creationId xmlns:a16="http://schemas.microsoft.com/office/drawing/2014/main" id="{65D0C216-1CFC-4399-B8F2-DD228B3F9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72025"/>
            <a:ext cx="51054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Reconocimiento y tributos de gratitud.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Celebraciones del vendedor, del equipo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logístico o del administrativo.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Ruedas de negocio, activaciones comerciales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y jornadas para movilizar inventarios.</a:t>
            </a:r>
          </a:p>
        </p:txBody>
      </p:sp>
      <p:sp>
        <p:nvSpPr>
          <p:cNvPr id="12" name="Cómo trabajamos">
            <a:extLst xmlns:a="http://schemas.openxmlformats.org/drawingml/2006/main">
              <a:ext uri="{FF2B5EF4-FFF2-40B4-BE49-F238E27FC236}">
                <a16:creationId xmlns:a16="http://schemas.microsoft.com/office/drawing/2014/main" id="{F9B837C9-F7E4-4C81-97B5-BF2197352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333875"/>
            <a:ext cx="5105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1">
                <a:solidFill>
                  <a:srgbClr val="D24C0B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D24C0B"/>
                </a:solidFill>
                <a:latin typeface="Segoe UI"/>
                <a:ea typeface="Segoe UI"/>
                <a:cs typeface="Segoe UI"/>
              </a:rPr>
              <a:t>Cómo trabajamos</a:t>
            </a:r>
          </a:p>
        </p:txBody>
      </p:sp>
      <p:sp>
        <p:nvSpPr>
          <p:cNvPr id="13" name="Forma de trabajo">
            <a:extLst xmlns:a="http://schemas.openxmlformats.org/drawingml/2006/main">
              <a:ext uri="{FF2B5EF4-FFF2-40B4-BE49-F238E27FC236}">
                <a16:creationId xmlns:a16="http://schemas.microsoft.com/office/drawing/2014/main" id="{D5991A8A-152E-413D-997B-093D8A6E6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772025"/>
            <a:ext cx="51054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Un concepto con propósito claro.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Planeación y coordinación del encuentro.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Experiencia de marca.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Ejecución orientada a la participación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y a los objetivos acordados.</a:t>
            </a:r>
          </a:p>
        </p:txBody>
      </p:sp>
    </p:spTree>
    <p:extLst>
      <p:ext uri="{BB962C8B-B14F-4D97-AF65-F5344CB8AC3E}">
        <p14:creationId xmlns:p14="http://schemas.microsoft.com/office/powerpoint/2010/main" val="600083116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Sección">
            <a:extLst xmlns:a="http://schemas.openxmlformats.org/drawingml/2006/main">
              <a:ext uri="{FF2B5EF4-FFF2-40B4-BE49-F238E27FC236}">
                <a16:creationId xmlns:a16="http://schemas.microsoft.com/office/drawing/2014/main" id="{E6411842-F1FF-4110-A5B2-4BDF86625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00" b="1">
                <a:solidFill>
                  <a:srgbClr val="D24C0B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D24C0B"/>
                </a:solidFill>
                <a:latin typeface="Segoe UI"/>
                <a:ea typeface="Segoe UI"/>
                <a:cs typeface="Segoe UI"/>
              </a:rPr>
              <a:t>COLABORACIÓN</a:t>
            </a:r>
          </a:p>
        </p:txBody>
      </p:sp>
      <p:sp>
        <p:nvSpPr>
          <p:cNvPr id="2" name="Separador editorial">
            <a:extLst xmlns:a="http://schemas.openxmlformats.org/drawingml/2006/main">
              <a:ext uri="{FF2B5EF4-FFF2-40B4-BE49-F238E27FC236}">
                <a16:creationId xmlns:a16="http://schemas.microsoft.com/office/drawing/2014/main" id="{564B0100-2751-46B8-BA29-4451013D6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912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DE2"/>
            </a:solidFill>
          </a:ln>
        </p:spPr>
      </p:sp>
      <p:sp>
        <p:nvSpPr>
          <p:cNvPr id="3" name="Pie de marca">
            <a:extLst xmlns:a="http://schemas.openxmlformats.org/drawingml/2006/main">
              <a:ext uri="{FF2B5EF4-FFF2-40B4-BE49-F238E27FC236}">
                <a16:creationId xmlns:a16="http://schemas.microsoft.com/office/drawing/2014/main" id="{7B80455E-63D2-4FEF-BB9A-96F0E28FD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6096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PROMECO - Procesos de Mejora Continua</a:t>
            </a:r>
          </a:p>
        </p:txBody>
      </p:sp>
      <p:sp>
        <p:nvSpPr>
          <p:cNvPr id="4" name="Lema">
            <a:extLst xmlns:a="http://schemas.openxmlformats.org/drawingml/2006/main">
              <a:ext uri="{FF2B5EF4-FFF2-40B4-BE49-F238E27FC236}">
                <a16:creationId xmlns:a16="http://schemas.microsoft.com/office/drawing/2014/main" id="{35A19356-FA18-4FEF-A996-B84AE78DE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6543675"/>
            <a:ext cx="3009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Avanzar. Ir juntos. Ir lejos.</a:t>
            </a:r>
          </a:p>
        </p:txBody>
      </p:sp>
      <p:sp>
        <p:nvSpPr>
          <p:cNvPr id="5" name="Página">
            <a:extLst xmlns:a="http://schemas.openxmlformats.org/drawingml/2006/main">
              <a:ext uri="{FF2B5EF4-FFF2-40B4-BE49-F238E27FC236}">
                <a16:creationId xmlns:a16="http://schemas.microsoft.com/office/drawing/2014/main" id="{A0092261-6F54-4C23-965D-03B33025E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505575"/>
            <a:ext cx="4191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23</a:t>
            </a:r>
          </a:p>
        </p:txBody>
      </p:sp>
      <p:sp>
        <p:nvSpPr>
          <p:cNvPr id="6" name="Título">
            <a:extLst xmlns:a="http://schemas.openxmlformats.org/drawingml/2006/main">
              <a:ext uri="{FF2B5EF4-FFF2-40B4-BE49-F238E27FC236}">
                <a16:creationId xmlns:a16="http://schemas.microsoft.com/office/drawing/2014/main" id="{52CD2604-1D08-4DDE-A260-958FC5D1F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28675"/>
            <a:ext cx="6096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3600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Suministros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3600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Empresariales</a:t>
            </a:r>
          </a:p>
        </p:txBody>
      </p:sp>
      <p:sp>
        <p:nvSpPr>
          <p:cNvPr id="7" name="Descripción">
            <a:extLst xmlns:a="http://schemas.openxmlformats.org/drawingml/2006/main">
              <a:ext uri="{FF2B5EF4-FFF2-40B4-BE49-F238E27FC236}">
                <a16:creationId xmlns:a16="http://schemas.microsoft.com/office/drawing/2014/main" id="{0FA8502A-6861-4DE5-BB66-3B1D06641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60960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Integramos suministros, protección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y dotación para respaldar la operación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y el trabajo de las personas.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3294b98a25445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468279" y="866775"/>
            <a:ext cx="3808642" cy="2857500"/>
          </a:xfrm>
          <a:prstGeom xmlns:a="http://schemas.openxmlformats.org/drawingml/2006/main" prst="rect">
            <a:avLst/>
          </a:prstGeom>
        </p:spPr>
      </p:pic>
      <p:sp>
        <p:nvSpPr>
          <p:cNvPr id="9" name="Pie de fotografía">
            <a:extLst xmlns:a="http://schemas.openxmlformats.org/drawingml/2006/main">
              <a:ext uri="{FF2B5EF4-FFF2-40B4-BE49-F238E27FC236}">
                <a16:creationId xmlns:a16="http://schemas.microsoft.com/office/drawing/2014/main" id="{5F3A776E-6F0F-405B-8602-167F3A732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886200"/>
            <a:ext cx="426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Archivo de formación con equipos operativos.</a:t>
            </a:r>
          </a:p>
        </p:txBody>
      </p:sp>
      <p:sp>
        <p:nvSpPr>
          <p:cNvPr id="10" name="Cuándo aporta valor">
            <a:extLst xmlns:a="http://schemas.openxmlformats.org/drawingml/2006/main">
              <a:ext uri="{FF2B5EF4-FFF2-40B4-BE49-F238E27FC236}">
                <a16:creationId xmlns:a16="http://schemas.microsoft.com/office/drawing/2014/main" id="{9E83D147-2D3C-49A9-A69F-5083E87DA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33875"/>
            <a:ext cx="5105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1">
                <a:solidFill>
                  <a:srgbClr val="D24C0B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D24C0B"/>
                </a:solidFill>
                <a:latin typeface="Segoe UI"/>
                <a:ea typeface="Segoe UI"/>
                <a:cs typeface="Segoe UI"/>
              </a:rPr>
              <a:t>Cuándo aporta valor</a:t>
            </a:r>
          </a:p>
        </p:txBody>
      </p:sp>
      <p:sp>
        <p:nvSpPr>
          <p:cNvPr id="11" name="Situaciones de aplicación">
            <a:extLst xmlns:a="http://schemas.openxmlformats.org/drawingml/2006/main">
              <a:ext uri="{FF2B5EF4-FFF2-40B4-BE49-F238E27FC236}">
                <a16:creationId xmlns:a16="http://schemas.microsoft.com/office/drawing/2014/main" id="{98B25A48-460B-420D-8682-64B81E32B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72025"/>
            <a:ext cx="51054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Faltantes de insumos o compras dispersas.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Uniformes y elementos de protección personal.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Artículos promocionales y fechas corporativas.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Mobiliario, papelería, escritura, cafetería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y materiales de apoyo operativo.</a:t>
            </a:r>
          </a:p>
        </p:txBody>
      </p:sp>
      <p:sp>
        <p:nvSpPr>
          <p:cNvPr id="12" name="Cómo trabajamos">
            <a:extLst xmlns:a="http://schemas.openxmlformats.org/drawingml/2006/main">
              <a:ext uri="{FF2B5EF4-FFF2-40B4-BE49-F238E27FC236}">
                <a16:creationId xmlns:a16="http://schemas.microsoft.com/office/drawing/2014/main" id="{2DAB1969-091B-4398-8812-AD7AD84DA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333875"/>
            <a:ext cx="5105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1">
                <a:solidFill>
                  <a:srgbClr val="D24C0B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D24C0B"/>
                </a:solidFill>
                <a:latin typeface="Segoe UI"/>
                <a:ea typeface="Segoe UI"/>
                <a:cs typeface="Segoe UI"/>
              </a:rPr>
              <a:t>Cómo trabajamos</a:t>
            </a:r>
          </a:p>
        </p:txBody>
      </p:sp>
      <p:sp>
        <p:nvSpPr>
          <p:cNvPr id="13" name="Forma de trabajo">
            <a:extLst xmlns:a="http://schemas.openxmlformats.org/drawingml/2006/main">
              <a:ext uri="{FF2B5EF4-FFF2-40B4-BE49-F238E27FC236}">
                <a16:creationId xmlns:a16="http://schemas.microsoft.com/office/drawing/2014/main" id="{24105B75-424B-471E-BEA7-9117C8C10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772025"/>
            <a:ext cx="51054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Abastecimiento según la necesidad.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Protección y dotación del equipo.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Estandarización de elementos de trabajo.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Soporte operativo y apoyo a conductas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de cuidado y uso adecuado.</a:t>
            </a:r>
          </a:p>
        </p:txBody>
      </p:sp>
    </p:spTree>
    <p:extLst>
      <p:ext uri="{BB962C8B-B14F-4D97-AF65-F5344CB8AC3E}">
        <p14:creationId xmlns:p14="http://schemas.microsoft.com/office/powerpoint/2010/main" val="909683974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Sección">
            <a:extLst xmlns:a="http://schemas.openxmlformats.org/drawingml/2006/main">
              <a:ext uri="{FF2B5EF4-FFF2-40B4-BE49-F238E27FC236}">
                <a16:creationId xmlns:a16="http://schemas.microsoft.com/office/drawing/2014/main" id="{EA72C286-BA23-45F6-90AE-441008769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00" b="1">
                <a:solidFill>
                  <a:srgbClr val="D24C0B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D24C0B"/>
                </a:solidFill>
                <a:latin typeface="Segoe UI"/>
                <a:ea typeface="Segoe UI"/>
                <a:cs typeface="Segoe UI"/>
              </a:rPr>
              <a:t>COLABORACIÓN</a:t>
            </a:r>
          </a:p>
        </p:txBody>
      </p:sp>
      <p:sp>
        <p:nvSpPr>
          <p:cNvPr id="2" name="Separador editorial">
            <a:extLst xmlns:a="http://schemas.openxmlformats.org/drawingml/2006/main">
              <a:ext uri="{FF2B5EF4-FFF2-40B4-BE49-F238E27FC236}">
                <a16:creationId xmlns:a16="http://schemas.microsoft.com/office/drawing/2014/main" id="{E10DC972-6354-4AED-A82D-394D2C3DC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912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DE2"/>
            </a:solidFill>
          </a:ln>
        </p:spPr>
      </p:sp>
      <p:sp>
        <p:nvSpPr>
          <p:cNvPr id="3" name="Pie de marca">
            <a:extLst xmlns:a="http://schemas.openxmlformats.org/drawingml/2006/main">
              <a:ext uri="{FF2B5EF4-FFF2-40B4-BE49-F238E27FC236}">
                <a16:creationId xmlns:a16="http://schemas.microsoft.com/office/drawing/2014/main" id="{56809AA3-8C88-4000-A52A-72BCEE869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6096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PROMECO - Procesos de Mejora Continua</a:t>
            </a:r>
          </a:p>
        </p:txBody>
      </p:sp>
      <p:sp>
        <p:nvSpPr>
          <p:cNvPr id="4" name="Lema">
            <a:extLst xmlns:a="http://schemas.openxmlformats.org/drawingml/2006/main">
              <a:ext uri="{FF2B5EF4-FFF2-40B4-BE49-F238E27FC236}">
                <a16:creationId xmlns:a16="http://schemas.microsoft.com/office/drawing/2014/main" id="{7B44B101-AE4F-4652-BBD1-A616F8924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6543675"/>
            <a:ext cx="3009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Avanzar. Ir juntos. Ir lejos.</a:t>
            </a:r>
          </a:p>
        </p:txBody>
      </p:sp>
      <p:sp>
        <p:nvSpPr>
          <p:cNvPr id="5" name="Página">
            <a:extLst xmlns:a="http://schemas.openxmlformats.org/drawingml/2006/main">
              <a:ext uri="{FF2B5EF4-FFF2-40B4-BE49-F238E27FC236}">
                <a16:creationId xmlns:a16="http://schemas.microsoft.com/office/drawing/2014/main" id="{DB9F8730-ACE4-46DF-A263-FDFF24FC5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505575"/>
            <a:ext cx="4191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24</a:t>
            </a:r>
          </a:p>
        </p:txBody>
      </p:sp>
      <p:sp>
        <p:nvSpPr>
          <p:cNvPr id="6" name="Título">
            <a:extLst xmlns:a="http://schemas.openxmlformats.org/drawingml/2006/main">
              <a:ext uri="{FF2B5EF4-FFF2-40B4-BE49-F238E27FC236}">
                <a16:creationId xmlns:a16="http://schemas.microsoft.com/office/drawing/2014/main" id="{9C6685F7-9BB5-48CB-920A-E614E436C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28675"/>
            <a:ext cx="6096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3375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3375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Servicio externo de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3375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3375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productividad y datos</a:t>
            </a:r>
          </a:p>
        </p:txBody>
      </p:sp>
      <p:sp>
        <p:nvSpPr>
          <p:cNvPr id="7" name="Descripción">
            <a:extLst xmlns:a="http://schemas.openxmlformats.org/drawingml/2006/main">
              <a:ext uri="{FF2B5EF4-FFF2-40B4-BE49-F238E27FC236}">
                <a16:creationId xmlns:a16="http://schemas.microsoft.com/office/drawing/2014/main" id="{D46135FA-14BD-4D32-9502-E19DB9DE8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60960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Aportamos capacidad especializada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para administrar productividad y analizar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información comercial y logística.</a:t>
            </a:r>
          </a:p>
        </p:txBody>
      </p:sp>
      <p:sp>
        <p:nvSpPr>
          <p:cNvPr id="8" name="Idea central">
            <a:extLst xmlns:a="http://schemas.openxmlformats.org/drawingml/2006/main">
              <a:ext uri="{FF2B5EF4-FFF2-40B4-BE49-F238E27FC236}">
                <a16:creationId xmlns:a16="http://schemas.microsoft.com/office/drawing/2014/main" id="{35AE2FD0-4810-4AC4-93BA-18E237F07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1381125"/>
            <a:ext cx="4219575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775" b="1">
                <a:solidFill>
                  <a:srgbClr val="D24C0B"/>
                </a:solidFill>
                <a:latin typeface="Segoe UI"/>
                <a:ea typeface="Segoe UI"/>
                <a:cs typeface="Segoe UI"/>
              </a:defRPr>
            </a:pPr>
            <a:r>
              <a:rPr sz="2775" b="1">
                <a:solidFill>
                  <a:srgbClr val="D24C0B"/>
                </a:solidFill>
                <a:latin typeface="Segoe UI"/>
                <a:ea typeface="Segoe UI"/>
                <a:cs typeface="Segoe UI"/>
              </a:rPr>
              <a:t>Información organizada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775" b="1">
                <a:solidFill>
                  <a:srgbClr val="D24C0B"/>
                </a:solidFill>
                <a:latin typeface="Segoe UI"/>
                <a:ea typeface="Segoe UI"/>
                <a:cs typeface="Segoe UI"/>
              </a:defRPr>
            </a:pPr>
            <a:r>
              <a:rPr sz="2775" b="1">
                <a:solidFill>
                  <a:srgbClr val="D24C0B"/>
                </a:solidFill>
                <a:latin typeface="Segoe UI"/>
                <a:ea typeface="Segoe UI"/>
                <a:cs typeface="Segoe UI"/>
              </a:rPr>
              <a:t>para comprender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775" b="1">
                <a:solidFill>
                  <a:srgbClr val="D24C0B"/>
                </a:solidFill>
                <a:latin typeface="Segoe UI"/>
                <a:ea typeface="Segoe UI"/>
                <a:cs typeface="Segoe UI"/>
              </a:defRPr>
            </a:pPr>
            <a:r>
              <a:rPr sz="2775" b="1">
                <a:solidFill>
                  <a:srgbClr val="D24C0B"/>
                </a:solidFill>
                <a:latin typeface="Segoe UI"/>
                <a:ea typeface="Segoe UI"/>
                <a:cs typeface="Segoe UI"/>
              </a:rPr>
              <a:t>la operación y decidir.</a:t>
            </a:r>
          </a:p>
        </p:txBody>
      </p:sp>
      <p:sp>
        <p:nvSpPr>
          <p:cNvPr id="9" name="Cuándo aporta valor">
            <a:extLst xmlns:a="http://schemas.openxmlformats.org/drawingml/2006/main">
              <a:ext uri="{FF2B5EF4-FFF2-40B4-BE49-F238E27FC236}">
                <a16:creationId xmlns:a16="http://schemas.microsoft.com/office/drawing/2014/main" id="{0DBF3498-CC73-466F-B8E5-349611DB4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33875"/>
            <a:ext cx="5105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1">
                <a:solidFill>
                  <a:srgbClr val="D24C0B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D24C0B"/>
                </a:solidFill>
                <a:latin typeface="Segoe UI"/>
                <a:ea typeface="Segoe UI"/>
                <a:cs typeface="Segoe UI"/>
              </a:rPr>
              <a:t>Cuándo aporta valor</a:t>
            </a:r>
          </a:p>
        </p:txBody>
      </p:sp>
      <p:sp>
        <p:nvSpPr>
          <p:cNvPr id="10" name="Situaciones de aplicación">
            <a:extLst xmlns:a="http://schemas.openxmlformats.org/drawingml/2006/main">
              <a:ext uri="{FF2B5EF4-FFF2-40B4-BE49-F238E27FC236}">
                <a16:creationId xmlns:a16="http://schemas.microsoft.com/office/drawing/2014/main" id="{D51ED754-B58A-4D6E-8A37-FA9211CCA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72025"/>
            <a:ext cx="51054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Indicadores sin seguimiento estructurado.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Datos disponibles que aún no orientan decisiones.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Sobrecarga al producir informes con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recursos internos limitados.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Necesidad de apoyo continuo en el análisis.</a:t>
            </a:r>
          </a:p>
        </p:txBody>
      </p:sp>
      <p:sp>
        <p:nvSpPr>
          <p:cNvPr id="11" name="Cómo trabajamos">
            <a:extLst xmlns:a="http://schemas.openxmlformats.org/drawingml/2006/main">
              <a:ext uri="{FF2B5EF4-FFF2-40B4-BE49-F238E27FC236}">
                <a16:creationId xmlns:a16="http://schemas.microsoft.com/office/drawing/2014/main" id="{7C666341-3F7E-498E-9A67-0461EBAA5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333875"/>
            <a:ext cx="5105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1">
                <a:solidFill>
                  <a:srgbClr val="D24C0B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D24C0B"/>
                </a:solidFill>
                <a:latin typeface="Segoe UI"/>
                <a:ea typeface="Segoe UI"/>
                <a:cs typeface="Segoe UI"/>
              </a:rPr>
              <a:t>Cómo trabajamos</a:t>
            </a:r>
          </a:p>
        </p:txBody>
      </p:sp>
      <p:sp>
        <p:nvSpPr>
          <p:cNvPr id="12" name="Forma de trabajo">
            <a:extLst xmlns:a="http://schemas.openxmlformats.org/drawingml/2006/main">
              <a:ext uri="{FF2B5EF4-FFF2-40B4-BE49-F238E27FC236}">
                <a16:creationId xmlns:a16="http://schemas.microsoft.com/office/drawing/2014/main" id="{BDF582B8-15E0-4E7C-B91F-E4A414F38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772025"/>
            <a:ext cx="51054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Administración y liquidación de sistemas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de productividad según los criterios acordados.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Extracción, procesamiento e interpretación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de datos. Tableros y hallazgos que orientan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decisiones y acciones de mejora.</a:t>
            </a:r>
          </a:p>
        </p:txBody>
      </p:sp>
    </p:spTree>
    <p:extLst>
      <p:ext uri="{BB962C8B-B14F-4D97-AF65-F5344CB8AC3E}">
        <p14:creationId xmlns:p14="http://schemas.microsoft.com/office/powerpoint/2010/main" val="157985013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Sección">
            <a:extLst xmlns:a="http://schemas.openxmlformats.org/drawingml/2006/main">
              <a:ext uri="{FF2B5EF4-FFF2-40B4-BE49-F238E27FC236}">
                <a16:creationId xmlns:a16="http://schemas.microsoft.com/office/drawing/2014/main" id="{430AE1B6-F36C-48CB-8369-61B3EA84A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00" b="1">
                <a:solidFill>
                  <a:srgbClr val="D24C0B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D24C0B"/>
                </a:solidFill>
                <a:latin typeface="Segoe UI"/>
                <a:ea typeface="Segoe UI"/>
                <a:cs typeface="Segoe UI"/>
              </a:rPr>
              <a:t>COLABORACIÓN</a:t>
            </a:r>
          </a:p>
        </p:txBody>
      </p:sp>
      <p:sp>
        <p:nvSpPr>
          <p:cNvPr id="2" name="Separador editorial">
            <a:extLst xmlns:a="http://schemas.openxmlformats.org/drawingml/2006/main">
              <a:ext uri="{FF2B5EF4-FFF2-40B4-BE49-F238E27FC236}">
                <a16:creationId xmlns:a16="http://schemas.microsoft.com/office/drawing/2014/main" id="{1209E0B5-4AFD-4C7D-98B6-AF199FFBF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912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DE2"/>
            </a:solidFill>
          </a:ln>
        </p:spPr>
      </p:sp>
      <p:sp>
        <p:nvSpPr>
          <p:cNvPr id="3" name="Pie de marca">
            <a:extLst xmlns:a="http://schemas.openxmlformats.org/drawingml/2006/main">
              <a:ext uri="{FF2B5EF4-FFF2-40B4-BE49-F238E27FC236}">
                <a16:creationId xmlns:a16="http://schemas.microsoft.com/office/drawing/2014/main" id="{F3DCA83B-7109-4ED3-B1FF-C6F2445E3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6096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PROMECO - Procesos de Mejora Continua</a:t>
            </a:r>
          </a:p>
        </p:txBody>
      </p:sp>
      <p:sp>
        <p:nvSpPr>
          <p:cNvPr id="4" name="Lema">
            <a:extLst xmlns:a="http://schemas.openxmlformats.org/drawingml/2006/main">
              <a:ext uri="{FF2B5EF4-FFF2-40B4-BE49-F238E27FC236}">
                <a16:creationId xmlns:a16="http://schemas.microsoft.com/office/drawing/2014/main" id="{BA7C9F82-6AE7-45BD-9063-E47E81D09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6543675"/>
            <a:ext cx="3009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Avanzar. Ir juntos. Ir lejos.</a:t>
            </a:r>
          </a:p>
        </p:txBody>
      </p:sp>
      <p:sp>
        <p:nvSpPr>
          <p:cNvPr id="5" name="Página">
            <a:extLst xmlns:a="http://schemas.openxmlformats.org/drawingml/2006/main">
              <a:ext uri="{FF2B5EF4-FFF2-40B4-BE49-F238E27FC236}">
                <a16:creationId xmlns:a16="http://schemas.microsoft.com/office/drawing/2014/main" id="{1CF1B538-99A3-4830-AA6D-F511E47A4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505575"/>
            <a:ext cx="4191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25</a:t>
            </a:r>
          </a:p>
        </p:txBody>
      </p:sp>
      <p:sp>
        <p:nvSpPr>
          <p:cNvPr id="6" name="Título">
            <a:extLst xmlns:a="http://schemas.openxmlformats.org/drawingml/2006/main">
              <a:ext uri="{FF2B5EF4-FFF2-40B4-BE49-F238E27FC236}">
                <a16:creationId xmlns:a16="http://schemas.microsoft.com/office/drawing/2014/main" id="{DAF7D59C-47C3-455D-80D1-CF170A240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28675"/>
            <a:ext cx="6096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3600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Enlaces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3600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Comerciales</a:t>
            </a:r>
          </a:p>
        </p:txBody>
      </p:sp>
      <p:sp>
        <p:nvSpPr>
          <p:cNvPr id="7" name="Descripción">
            <a:extLst xmlns:a="http://schemas.openxmlformats.org/drawingml/2006/main">
              <a:ext uri="{FF2B5EF4-FFF2-40B4-BE49-F238E27FC236}">
                <a16:creationId xmlns:a16="http://schemas.microsoft.com/office/drawing/2014/main" id="{852984AB-CDA0-496A-B3B7-FBE985F2B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60960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Conectamos actores empresariales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para fortalecer cadenas de suministro,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entrar a mercados y ampliar oportunidades.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57a9921ea740d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930861"/>
            <a:ext cx="4267200" cy="2729328"/>
          </a:xfrm>
          <a:prstGeom xmlns:a="http://schemas.openxmlformats.org/drawingml/2006/main" prst="rect">
            <a:avLst/>
          </a:prstGeom>
        </p:spPr>
      </p:pic>
      <p:sp>
        <p:nvSpPr>
          <p:cNvPr id="9" name="Pie de fotografía">
            <a:extLst xmlns:a="http://schemas.openxmlformats.org/drawingml/2006/main">
              <a:ext uri="{FF2B5EF4-FFF2-40B4-BE49-F238E27FC236}">
                <a16:creationId xmlns:a16="http://schemas.microsoft.com/office/drawing/2014/main" id="{8E885328-620D-42DD-BE27-81E7CE42F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886200"/>
            <a:ext cx="426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Interacción comercial. Archivo PROMECO.</a:t>
            </a:r>
          </a:p>
        </p:txBody>
      </p:sp>
      <p:sp>
        <p:nvSpPr>
          <p:cNvPr id="10" name="Cuándo aporta valor">
            <a:extLst xmlns:a="http://schemas.openxmlformats.org/drawingml/2006/main">
              <a:ext uri="{FF2B5EF4-FFF2-40B4-BE49-F238E27FC236}">
                <a16:creationId xmlns:a16="http://schemas.microsoft.com/office/drawing/2014/main" id="{229DDE5D-F2EC-404D-B2EA-9EF769CC5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33875"/>
            <a:ext cx="5105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1">
                <a:solidFill>
                  <a:srgbClr val="D24C0B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D24C0B"/>
                </a:solidFill>
                <a:latin typeface="Segoe UI"/>
                <a:ea typeface="Segoe UI"/>
                <a:cs typeface="Segoe UI"/>
              </a:rPr>
              <a:t>Cuándo aporta valor</a:t>
            </a:r>
          </a:p>
        </p:txBody>
      </p:sp>
      <p:sp>
        <p:nvSpPr>
          <p:cNvPr id="11" name="Situaciones de aplicación">
            <a:extLst xmlns:a="http://schemas.openxmlformats.org/drawingml/2006/main">
              <a:ext uri="{FF2B5EF4-FFF2-40B4-BE49-F238E27FC236}">
                <a16:creationId xmlns:a16="http://schemas.microsoft.com/office/drawing/2014/main" id="{14CD0C34-5A1D-43D8-BD1A-C53D87804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72025"/>
            <a:ext cx="51054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Poca conexión entre proveedores y distribuidores.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Entrada a mercados que aún no se conocen.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Empresas extranjeras que llegan a Colombia.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Búsqueda de alianzas para ampliar el portafolio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o apoyar la expansión comercial.</a:t>
            </a:r>
          </a:p>
        </p:txBody>
      </p:sp>
      <p:sp>
        <p:nvSpPr>
          <p:cNvPr id="12" name="Cómo trabajamos">
            <a:extLst xmlns:a="http://schemas.openxmlformats.org/drawingml/2006/main">
              <a:ext uri="{FF2B5EF4-FFF2-40B4-BE49-F238E27FC236}">
                <a16:creationId xmlns:a16="http://schemas.microsoft.com/office/drawing/2014/main" id="{FD7DDBE0-4530-42BB-B59D-C8BC0C9FD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333875"/>
            <a:ext cx="5105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1">
                <a:solidFill>
                  <a:srgbClr val="D24C0B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D24C0B"/>
                </a:solidFill>
                <a:latin typeface="Segoe UI"/>
                <a:ea typeface="Segoe UI"/>
                <a:cs typeface="Segoe UI"/>
              </a:rPr>
              <a:t>Cómo trabajamos</a:t>
            </a:r>
          </a:p>
        </p:txBody>
      </p:sp>
      <p:sp>
        <p:nvSpPr>
          <p:cNvPr id="13" name="Forma de trabajo">
            <a:extLst xmlns:a="http://schemas.openxmlformats.org/drawingml/2006/main">
              <a:ext uri="{FF2B5EF4-FFF2-40B4-BE49-F238E27FC236}">
                <a16:creationId xmlns:a16="http://schemas.microsoft.com/office/drawing/2014/main" id="{5B71DA0F-CA8D-4C02-9AC2-AB2C20AC5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772025"/>
            <a:ext cx="51054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Mapeo de actores relevantes.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Construcción de puentes comerciales.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Acompañamiento en las conexiones.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Desarrollo de relaciones y oportunidades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con un propósito compartido.</a:t>
            </a:r>
          </a:p>
        </p:txBody>
      </p:sp>
    </p:spTree>
    <p:extLst>
      <p:ext uri="{BB962C8B-B14F-4D97-AF65-F5344CB8AC3E}">
        <p14:creationId xmlns:p14="http://schemas.microsoft.com/office/powerpoint/2010/main" val="207272392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Sección">
            <a:extLst xmlns:a="http://schemas.openxmlformats.org/drawingml/2006/main">
              <a:ext uri="{FF2B5EF4-FFF2-40B4-BE49-F238E27FC236}">
                <a16:creationId xmlns:a16="http://schemas.microsoft.com/office/drawing/2014/main" id="{DB370A8F-6FC4-48FB-9247-7200FC0D3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00" b="1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EXPERIENCIA</a:t>
            </a:r>
          </a:p>
        </p:txBody>
      </p:sp>
      <p:sp>
        <p:nvSpPr>
          <p:cNvPr id="2" name="Separador editorial">
            <a:extLst xmlns:a="http://schemas.openxmlformats.org/drawingml/2006/main">
              <a:ext uri="{FF2B5EF4-FFF2-40B4-BE49-F238E27FC236}">
                <a16:creationId xmlns:a16="http://schemas.microsoft.com/office/drawing/2014/main" id="{A2A811E9-D178-431A-A010-686C3E6B9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912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DE2"/>
            </a:solidFill>
          </a:ln>
        </p:spPr>
      </p:sp>
      <p:sp>
        <p:nvSpPr>
          <p:cNvPr id="3" name="Pie de marca">
            <a:extLst xmlns:a="http://schemas.openxmlformats.org/drawingml/2006/main">
              <a:ext uri="{FF2B5EF4-FFF2-40B4-BE49-F238E27FC236}">
                <a16:creationId xmlns:a16="http://schemas.microsoft.com/office/drawing/2014/main" id="{E5AF5885-975D-40F6-AA9C-58FF10CCC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6096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PROMECO - Procesos de Mejora Continua</a:t>
            </a:r>
          </a:p>
        </p:txBody>
      </p:sp>
      <p:sp>
        <p:nvSpPr>
          <p:cNvPr id="4" name="Lema">
            <a:extLst xmlns:a="http://schemas.openxmlformats.org/drawingml/2006/main">
              <a:ext uri="{FF2B5EF4-FFF2-40B4-BE49-F238E27FC236}">
                <a16:creationId xmlns:a16="http://schemas.microsoft.com/office/drawing/2014/main" id="{1D9CD0D1-13E8-4FCA-9982-73ABC0693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6543675"/>
            <a:ext cx="3009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Avanzar. Ir juntos. Ir lejos.</a:t>
            </a:r>
          </a:p>
        </p:txBody>
      </p:sp>
      <p:sp>
        <p:nvSpPr>
          <p:cNvPr id="5" name="Página">
            <a:extLst xmlns:a="http://schemas.openxmlformats.org/drawingml/2006/main">
              <a:ext uri="{FF2B5EF4-FFF2-40B4-BE49-F238E27FC236}">
                <a16:creationId xmlns:a16="http://schemas.microsoft.com/office/drawing/2014/main" id="{89341449-440A-40DB-808A-1B48BFA31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505575"/>
            <a:ext cx="4191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26</a:t>
            </a:r>
          </a:p>
        </p:txBody>
      </p:sp>
      <p:sp>
        <p:nvSpPr>
          <p:cNvPr id="6" name="Título">
            <a:extLst xmlns:a="http://schemas.openxmlformats.org/drawingml/2006/main">
              <a:ext uri="{FF2B5EF4-FFF2-40B4-BE49-F238E27FC236}">
                <a16:creationId xmlns:a16="http://schemas.microsoft.com/office/drawing/2014/main" id="{43C5C47A-3315-44CE-9AFB-F31C6AC5E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3600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Experiencia en distintos sectores</a:t>
            </a:r>
          </a:p>
        </p:txBody>
      </p:sp>
      <p:sp>
        <p:nvSpPr>
          <p:cNvPr id="7" name="Introducción">
            <a:extLst xmlns:a="http://schemas.openxmlformats.org/drawingml/2006/main">
              <a:ext uri="{FF2B5EF4-FFF2-40B4-BE49-F238E27FC236}">
                <a16:creationId xmlns:a16="http://schemas.microsoft.com/office/drawing/2014/main" id="{88DDC513-2FCD-4DE3-A598-42E216DFE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Hemos acompañado modelos de negocio y transferido competencias comerciales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en contextos empresariales, de emprendimiento y familiares.</a:t>
            </a:r>
          </a:p>
        </p:txBody>
      </p:sp>
      <p:sp>
        <p:nvSpPr>
          <p:cNvPr id="8" name="Sector Gastronomía">
            <a:extLst xmlns:a="http://schemas.openxmlformats.org/drawingml/2006/main">
              <a:ext uri="{FF2B5EF4-FFF2-40B4-BE49-F238E27FC236}">
                <a16:creationId xmlns:a16="http://schemas.microsoft.com/office/drawing/2014/main" id="{235F5524-41D6-4303-8ACA-CDC0F7397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95600"/>
            <a:ext cx="333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Gastronomía</a:t>
            </a:r>
          </a:p>
        </p:txBody>
      </p:sp>
      <p:sp>
        <p:nvSpPr>
          <p:cNvPr id="9" name="Sector Comercio y autoservicios">
            <a:extLst xmlns:a="http://schemas.openxmlformats.org/drawingml/2006/main">
              <a:ext uri="{FF2B5EF4-FFF2-40B4-BE49-F238E27FC236}">
                <a16:creationId xmlns:a16="http://schemas.microsoft.com/office/drawing/2014/main" id="{0ADDD182-2B98-4F92-AD7A-920FB0D90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76600"/>
            <a:ext cx="333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Comercio y autoservicios</a:t>
            </a:r>
          </a:p>
        </p:txBody>
      </p:sp>
      <p:sp>
        <p:nvSpPr>
          <p:cNvPr id="10" name="Sector Franquicias">
            <a:extLst xmlns:a="http://schemas.openxmlformats.org/drawingml/2006/main">
              <a:ext uri="{FF2B5EF4-FFF2-40B4-BE49-F238E27FC236}">
                <a16:creationId xmlns:a16="http://schemas.microsoft.com/office/drawing/2014/main" id="{C7BB3C4C-9990-4A71-BE8B-2E9689851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57600"/>
            <a:ext cx="333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Franquicias</a:t>
            </a:r>
          </a:p>
        </p:txBody>
      </p:sp>
      <p:sp>
        <p:nvSpPr>
          <p:cNvPr id="11" name="Sector Centros comerciales">
            <a:extLst xmlns:a="http://schemas.openxmlformats.org/drawingml/2006/main">
              <a:ext uri="{FF2B5EF4-FFF2-40B4-BE49-F238E27FC236}">
                <a16:creationId xmlns:a16="http://schemas.microsoft.com/office/drawing/2014/main" id="{1249F459-C50D-47F4-AAEC-A0E4D0332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38600"/>
            <a:ext cx="333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Centros comerciales</a:t>
            </a:r>
          </a:p>
        </p:txBody>
      </p:sp>
      <p:sp>
        <p:nvSpPr>
          <p:cNvPr id="12" name="Sector Automotriz">
            <a:extLst xmlns:a="http://schemas.openxmlformats.org/drawingml/2006/main">
              <a:ext uri="{FF2B5EF4-FFF2-40B4-BE49-F238E27FC236}">
                <a16:creationId xmlns:a16="http://schemas.microsoft.com/office/drawing/2014/main" id="{3A253731-749E-42A2-9BCE-18DF214E1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9600"/>
            <a:ext cx="333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Automotriz</a:t>
            </a:r>
          </a:p>
        </p:txBody>
      </p:sp>
      <p:sp>
        <p:nvSpPr>
          <p:cNvPr id="13" name="Sector Lácteos">
            <a:extLst xmlns:a="http://schemas.openxmlformats.org/drawingml/2006/main">
              <a:ext uri="{FF2B5EF4-FFF2-40B4-BE49-F238E27FC236}">
                <a16:creationId xmlns:a16="http://schemas.microsoft.com/office/drawing/2014/main" id="{0C0C85F6-160A-40D5-A1DB-1AEBCCD79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00600"/>
            <a:ext cx="333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Lácteos</a:t>
            </a:r>
          </a:p>
        </p:txBody>
      </p:sp>
      <p:sp>
        <p:nvSpPr>
          <p:cNvPr id="14" name="Sector Papelerías y oficina">
            <a:extLst xmlns:a="http://schemas.openxmlformats.org/drawingml/2006/main">
              <a:ext uri="{FF2B5EF4-FFF2-40B4-BE49-F238E27FC236}">
                <a16:creationId xmlns:a16="http://schemas.microsoft.com/office/drawing/2014/main" id="{028A82AE-E941-41AC-8C9D-A8D790330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81600"/>
            <a:ext cx="333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Papelerías y oficina</a:t>
            </a:r>
          </a:p>
        </p:txBody>
      </p:sp>
      <p:sp>
        <p:nvSpPr>
          <p:cNvPr id="15" name="Sector Hogar">
            <a:extLst xmlns:a="http://schemas.openxmlformats.org/drawingml/2006/main">
              <a:ext uri="{FF2B5EF4-FFF2-40B4-BE49-F238E27FC236}">
                <a16:creationId xmlns:a16="http://schemas.microsoft.com/office/drawing/2014/main" id="{E91477CD-C679-4D29-9652-9C15DAF9D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62600"/>
            <a:ext cx="333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Hogar</a:t>
            </a:r>
          </a:p>
        </p:txBody>
      </p:sp>
      <p:sp>
        <p:nvSpPr>
          <p:cNvPr id="16" name="Ámbito Consumo masivo">
            <a:extLst xmlns:a="http://schemas.openxmlformats.org/drawingml/2006/main">
              <a:ext uri="{FF2B5EF4-FFF2-40B4-BE49-F238E27FC236}">
                <a16:creationId xmlns:a16="http://schemas.microsoft.com/office/drawing/2014/main" id="{F4CF4EA1-B51A-4A0F-9598-A74832975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895600"/>
            <a:ext cx="333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Consumo masivo</a:t>
            </a:r>
          </a:p>
        </p:txBody>
      </p:sp>
      <p:sp>
        <p:nvSpPr>
          <p:cNvPr id="17" name="Ámbito Cooperativas">
            <a:extLst xmlns:a="http://schemas.openxmlformats.org/drawingml/2006/main">
              <a:ext uri="{FF2B5EF4-FFF2-40B4-BE49-F238E27FC236}">
                <a16:creationId xmlns:a16="http://schemas.microsoft.com/office/drawing/2014/main" id="{B5798399-E962-4240-AA4F-756BEEB4D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276600"/>
            <a:ext cx="333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Cooperativas</a:t>
            </a:r>
          </a:p>
        </p:txBody>
      </p:sp>
      <p:sp>
        <p:nvSpPr>
          <p:cNvPr id="18" name="Ámbito Gremios empresariales">
            <a:extLst xmlns:a="http://schemas.openxmlformats.org/drawingml/2006/main">
              <a:ext uri="{FF2B5EF4-FFF2-40B4-BE49-F238E27FC236}">
                <a16:creationId xmlns:a16="http://schemas.microsoft.com/office/drawing/2014/main" id="{FC4E02AB-BC9E-4CCF-A9DA-BE7F4E9B6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657600"/>
            <a:ext cx="333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Gremios empresariales</a:t>
            </a:r>
          </a:p>
        </p:txBody>
      </p:sp>
      <p:sp>
        <p:nvSpPr>
          <p:cNvPr id="19" name="Ámbito Restaurantes">
            <a:extLst xmlns:a="http://schemas.openxmlformats.org/drawingml/2006/main">
              <a:ext uri="{FF2B5EF4-FFF2-40B4-BE49-F238E27FC236}">
                <a16:creationId xmlns:a16="http://schemas.microsoft.com/office/drawing/2014/main" id="{6667F989-ED3E-4807-A427-255F22514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038600"/>
            <a:ext cx="333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Restaurantes</a:t>
            </a:r>
          </a:p>
        </p:txBody>
      </p:sp>
      <p:sp>
        <p:nvSpPr>
          <p:cNvPr id="20" name="Ámbito Emprendedores">
            <a:extLst xmlns:a="http://schemas.openxmlformats.org/drawingml/2006/main">
              <a:ext uri="{FF2B5EF4-FFF2-40B4-BE49-F238E27FC236}">
                <a16:creationId xmlns:a16="http://schemas.microsoft.com/office/drawing/2014/main" id="{0CE9C601-2EB2-493D-A039-FF49BABD4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419600"/>
            <a:ext cx="333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Emprendedores</a:t>
            </a:r>
          </a:p>
        </p:txBody>
      </p:sp>
      <p:sp>
        <p:nvSpPr>
          <p:cNvPr id="21" name="Ámbito Criaderos caninos">
            <a:extLst xmlns:a="http://schemas.openxmlformats.org/drawingml/2006/main">
              <a:ext uri="{FF2B5EF4-FFF2-40B4-BE49-F238E27FC236}">
                <a16:creationId xmlns:a16="http://schemas.microsoft.com/office/drawing/2014/main" id="{75FDD852-C6EE-497E-861E-DBA0F1EFC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800600"/>
            <a:ext cx="333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Criaderos caninos</a:t>
            </a:r>
          </a:p>
        </p:txBody>
      </p:sp>
      <p:sp>
        <p:nvSpPr>
          <p:cNvPr id="22" name="Ámbito Acompañamiento familiar">
            <a:extLst xmlns:a="http://schemas.openxmlformats.org/drawingml/2006/main">
              <a:ext uri="{FF2B5EF4-FFF2-40B4-BE49-F238E27FC236}">
                <a16:creationId xmlns:a16="http://schemas.microsoft.com/office/drawing/2014/main" id="{5693E4D4-6992-44A5-A56C-0056CC14C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5181600"/>
            <a:ext cx="333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Acompañamiento familiar</a:t>
            </a:r>
          </a:p>
        </p:txBody>
      </p:sp>
      <p:pic>
        <p:nvPicPr>
          <p:cNvPr id="4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10d6fb79464711"/>
          <a:srcRect xmlns:a="http://schemas.openxmlformats.org/drawingml/2006/main" l="1669" t="3294" r="6537" b="1105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324850" y="3061306"/>
            <a:ext cx="3181350" cy="1754563"/>
          </a:xfrm>
          <a:prstGeom xmlns:a="http://schemas.openxmlformats.org/drawingml/2006/main" prst="rect">
            <a:avLst/>
          </a:prstGeom>
        </p:spPr>
      </p:pic>
      <p:sp>
        <p:nvSpPr>
          <p:cNvPr id="24" name="Pie de fotografía">
            <a:extLst xmlns:a="http://schemas.openxmlformats.org/drawingml/2006/main">
              <a:ext uri="{FF2B5EF4-FFF2-40B4-BE49-F238E27FC236}">
                <a16:creationId xmlns:a16="http://schemas.microsoft.com/office/drawing/2014/main" id="{55E4FE9E-3601-4EF0-8022-96237E4E7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5048250"/>
            <a:ext cx="3181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Archivo de encuentros con equipos.</a:t>
            </a:r>
          </a:p>
        </p:txBody>
      </p:sp>
      <p:sp>
        <p:nvSpPr>
          <p:cNvPr id="25" name="Experiencia contextual">
            <a:extLst xmlns:a="http://schemas.openxmlformats.org/drawingml/2006/main">
              <a:ext uri="{FF2B5EF4-FFF2-40B4-BE49-F238E27FC236}">
                <a16:creationId xmlns:a16="http://schemas.microsoft.com/office/drawing/2014/main" id="{6C439739-F015-40BD-B1CE-8B19DE361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5467350"/>
            <a:ext cx="31813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5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El acompañamiento parte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5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5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de comprender la realidad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5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5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de cada organización.</a:t>
            </a:r>
          </a:p>
        </p:txBody>
      </p:sp>
    </p:spTree>
    <p:extLst>
      <p:ext uri="{BB962C8B-B14F-4D97-AF65-F5344CB8AC3E}">
        <p14:creationId xmlns:p14="http://schemas.microsoft.com/office/powerpoint/2010/main" val="1034349279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ección">
            <a:extLst xmlns:a="http://schemas.openxmlformats.org/drawingml/2006/main">
              <a:ext uri="{FF2B5EF4-FFF2-40B4-BE49-F238E27FC236}">
                <a16:creationId xmlns:a16="http://schemas.microsoft.com/office/drawing/2014/main" id="{2CD2C3B2-DC1C-402F-B9B4-C05ECDCC6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00" b="1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>EXPERIENCIA</a:t>
            </a:r>
          </a:p>
        </p:txBody>
      </p:sp>
      <p:sp>
        <p:nvSpPr>
          <p:cNvPr id="2" name="Separador editorial">
            <a:extLst xmlns:a="http://schemas.openxmlformats.org/drawingml/2006/main">
              <a:ext uri="{FF2B5EF4-FFF2-40B4-BE49-F238E27FC236}">
                <a16:creationId xmlns:a16="http://schemas.microsoft.com/office/drawing/2014/main" id="{619C401F-4D54-4B9E-8757-A246649D3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912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DE2"/>
            </a:solidFill>
          </a:ln>
        </p:spPr>
      </p:sp>
      <p:sp>
        <p:nvSpPr>
          <p:cNvPr id="3" name="Pie de marca">
            <a:extLst xmlns:a="http://schemas.openxmlformats.org/drawingml/2006/main">
              <a:ext uri="{FF2B5EF4-FFF2-40B4-BE49-F238E27FC236}">
                <a16:creationId xmlns:a16="http://schemas.microsoft.com/office/drawing/2014/main" id="{132275F9-A96E-4DA5-AEFA-179E92F3E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6096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PROMECO - Procesos de Mejora Continua</a:t>
            </a:r>
          </a:p>
        </p:txBody>
      </p:sp>
      <p:sp>
        <p:nvSpPr>
          <p:cNvPr id="4" name="Lema">
            <a:extLst xmlns:a="http://schemas.openxmlformats.org/drawingml/2006/main">
              <a:ext uri="{FF2B5EF4-FFF2-40B4-BE49-F238E27FC236}">
                <a16:creationId xmlns:a16="http://schemas.microsoft.com/office/drawing/2014/main" id="{D85F43F1-1880-4A56-A0A7-798FCD5E2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6543675"/>
            <a:ext cx="3009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Avanzar. Ir juntos. Ir lejos.</a:t>
            </a:r>
          </a:p>
        </p:txBody>
      </p:sp>
      <p:sp>
        <p:nvSpPr>
          <p:cNvPr id="5" name="Página">
            <a:extLst xmlns:a="http://schemas.openxmlformats.org/drawingml/2006/main">
              <a:ext uri="{FF2B5EF4-FFF2-40B4-BE49-F238E27FC236}">
                <a16:creationId xmlns:a16="http://schemas.microsoft.com/office/drawing/2014/main" id="{BF8B2D50-B794-4105-874A-0AAD753F5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505575"/>
            <a:ext cx="4191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27</a:t>
            </a:r>
          </a:p>
        </p:txBody>
      </p:sp>
      <p:sp>
        <p:nvSpPr>
          <p:cNvPr id="6" name="Título">
            <a:extLst xmlns:a="http://schemas.openxmlformats.org/drawingml/2006/main">
              <a:ext uri="{FF2B5EF4-FFF2-40B4-BE49-F238E27FC236}">
                <a16:creationId xmlns:a16="http://schemas.microsoft.com/office/drawing/2014/main" id="{5BD967C7-D545-4C9E-B46E-BE6056A38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3600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Una experiencia: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3600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Cocheros en tu Camino</a:t>
            </a:r>
          </a:p>
        </p:txBody>
      </p:sp>
      <p:sp>
        <p:nvSpPr>
          <p:cNvPr id="7" name="Contexto">
            <a:extLst xmlns:a="http://schemas.openxmlformats.org/drawingml/2006/main">
              <a:ext uri="{FF2B5EF4-FFF2-40B4-BE49-F238E27FC236}">
                <a16:creationId xmlns:a16="http://schemas.microsoft.com/office/drawing/2014/main" id="{75BC954F-784E-4F79-A551-F8AD275A1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62175"/>
            <a:ext cx="108204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Acompañamiento en el desarrollo del modelo de negocio,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la estructuración operativa y su crecimiento.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1a221a2ad3442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28136" y="3286125"/>
            <a:ext cx="5058903" cy="2847975"/>
          </a:xfrm>
          <a:prstGeom xmlns:a="http://schemas.openxmlformats.org/drawingml/2006/main" prst="rect">
            <a:avLst/>
          </a:prstGeom>
        </p:spPr>
      </p:pic>
      <p:sp>
        <p:nvSpPr>
          <p:cNvPr id="9" name="Pie de fotografía">
            <a:extLst xmlns:a="http://schemas.openxmlformats.org/drawingml/2006/main">
              <a:ext uri="{FF2B5EF4-FFF2-40B4-BE49-F238E27FC236}">
                <a16:creationId xmlns:a16="http://schemas.microsoft.com/office/drawing/2014/main" id="{5BEDFDE5-E83B-4B78-AB8B-8CB909505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43625"/>
            <a:ext cx="57435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Formación y acompañamiento. Archivo de actividades.</a:t>
            </a:r>
          </a:p>
        </p:txBody>
      </p:sp>
      <p:sp>
        <p:nvSpPr>
          <p:cNvPr id="10" name="Ámbitos">
            <a:extLst xmlns:a="http://schemas.openxmlformats.org/drawingml/2006/main">
              <a:ext uri="{FF2B5EF4-FFF2-40B4-BE49-F238E27FC236}">
                <a16:creationId xmlns:a16="http://schemas.microsoft.com/office/drawing/2014/main" id="{286DC172-15E9-431B-9902-8D9667261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3352800"/>
            <a:ext cx="4362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025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2025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Ámbitos de trabajo</a:t>
            </a:r>
          </a:p>
        </p:txBody>
      </p:sp>
      <p:sp>
        <p:nvSpPr>
          <p:cNvPr id="11" name="Descripción">
            <a:extLst xmlns:a="http://schemas.openxmlformats.org/drawingml/2006/main">
              <a:ext uri="{FF2B5EF4-FFF2-40B4-BE49-F238E27FC236}">
                <a16:creationId xmlns:a16="http://schemas.microsoft.com/office/drawing/2014/main" id="{B07895E0-EFE5-4062-B00E-BFB647C2C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3952875"/>
            <a:ext cx="4362450" cy="175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Modelo de negocio y operación.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Desarrollo de competencias.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Experiencia del cliente.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Contextos de franquicia y presencia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293640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93640"/>
                </a:solidFill>
                <a:latin typeface="Segoe UI"/>
                <a:ea typeface="Segoe UI"/>
                <a:cs typeface="Segoe UI"/>
              </a:rPr>
              <a:t>en centros comerciales.</a:t>
            </a:r>
          </a:p>
        </p:txBody>
      </p:sp>
    </p:spTree>
    <p:extLst>
      <p:ext uri="{BB962C8B-B14F-4D97-AF65-F5344CB8AC3E}">
        <p14:creationId xmlns:p14="http://schemas.microsoft.com/office/powerpoint/2010/main" val="159429167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Sección">
            <a:extLst xmlns:a="http://schemas.openxmlformats.org/drawingml/2006/main">
              <a:ext uri="{FF2B5EF4-FFF2-40B4-BE49-F238E27FC236}">
                <a16:creationId xmlns:a16="http://schemas.microsoft.com/office/drawing/2014/main" id="{17E0B173-D9F1-408B-9410-A535D4633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00" b="1">
                <a:solidFill>
                  <a:srgbClr val="102D75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102D75"/>
                </a:solidFill>
                <a:latin typeface="Segoe UI"/>
                <a:ea typeface="Segoe UI"/>
                <a:cs typeface="Segoe UI"/>
              </a:rPr>
              <a:t/>
            </a:r>
          </a:p>
        </p:txBody>
      </p:sp>
      <p:sp>
        <p:nvSpPr>
          <p:cNvPr id="2" name="Separador editorial">
            <a:extLst xmlns:a="http://schemas.openxmlformats.org/drawingml/2006/main">
              <a:ext uri="{FF2B5EF4-FFF2-40B4-BE49-F238E27FC236}">
                <a16:creationId xmlns:a16="http://schemas.microsoft.com/office/drawing/2014/main" id="{4D56C9A0-F9D0-4ACE-AB5A-063669C04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9127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DE2"/>
            </a:solidFill>
          </a:ln>
        </p:spPr>
      </p:sp>
      <p:sp>
        <p:nvSpPr>
          <p:cNvPr id="3" name="Pie de marca">
            <a:extLst xmlns:a="http://schemas.openxmlformats.org/drawingml/2006/main">
              <a:ext uri="{FF2B5EF4-FFF2-40B4-BE49-F238E27FC236}">
                <a16:creationId xmlns:a16="http://schemas.microsoft.com/office/drawing/2014/main" id="{0E684EFC-EEE4-40F0-AD24-F167EE39A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675"/>
            <a:ext cx="6096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PROMECO - Procesos de Mejora Continua</a:t>
            </a:r>
          </a:p>
        </p:txBody>
      </p:sp>
      <p:sp>
        <p:nvSpPr>
          <p:cNvPr id="4" name="Lema">
            <a:extLst xmlns:a="http://schemas.openxmlformats.org/drawingml/2006/main">
              <a:ext uri="{FF2B5EF4-FFF2-40B4-BE49-F238E27FC236}">
                <a16:creationId xmlns:a16="http://schemas.microsoft.com/office/drawing/2014/main" id="{3621836D-E5E5-4538-92B5-96960BED5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6543675"/>
            <a:ext cx="3009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975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Avanzar. Ir juntos. Ir lejos.</a:t>
            </a:r>
          </a:p>
        </p:txBody>
      </p:sp>
      <p:sp>
        <p:nvSpPr>
          <p:cNvPr id="5" name="Página">
            <a:extLst xmlns:a="http://schemas.openxmlformats.org/drawingml/2006/main">
              <a:ext uri="{FF2B5EF4-FFF2-40B4-BE49-F238E27FC236}">
                <a16:creationId xmlns:a16="http://schemas.microsoft.com/office/drawing/2014/main" id="{2E0E8116-60C2-43D8-A9B7-3934EDB4A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505575"/>
            <a:ext cx="4191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28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0b15b7112744ce"/>
          <a:srcRect xmlns:a="http://schemas.openxmlformats.org/drawingml/2006/main" l="4696" t="15562" r="5110" b="1482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504825"/>
            <a:ext cx="2495550" cy="1444591"/>
          </a:xfrm>
          <a:prstGeom xmlns:a="http://schemas.openxmlformats.org/drawingml/2006/main" prst="rect">
            <a:avLst/>
          </a:prstGeom>
        </p:spPr>
      </p:pic>
      <p:sp>
        <p:nvSpPr>
          <p:cNvPr id="7" name="Título">
            <a:extLst xmlns:a="http://schemas.openxmlformats.org/drawingml/2006/main">
              <a:ext uri="{FF2B5EF4-FFF2-40B4-BE49-F238E27FC236}">
                <a16:creationId xmlns:a16="http://schemas.microsoft.com/office/drawing/2014/main" id="{34922AB4-3AAC-41E4-8712-6584FC086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14600"/>
            <a:ext cx="108204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5400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5400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Conversemos</a:t>
            </a:r>
          </a:p>
        </p:txBody>
      </p:sp>
      <p:sp>
        <p:nvSpPr>
          <p:cNvPr id="8" name="Invitación">
            <a:extLst xmlns:a="http://schemas.openxmlformats.org/drawingml/2006/main">
              <a:ext uri="{FF2B5EF4-FFF2-40B4-BE49-F238E27FC236}">
                <a16:creationId xmlns:a16="http://schemas.microsoft.com/office/drawing/2014/main" id="{978CC99D-4130-4CFA-BD16-E718BAE24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33800"/>
            <a:ext cx="108204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775" b="0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2775" b="0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¿Qué necesita fortalecer hoy su empresa?</a:t>
            </a:r>
          </a:p>
        </p:txBody>
      </p:sp>
      <p:sp>
        <p:nvSpPr>
          <p:cNvPr id="9" name="Siguiente paso">
            <a:extLst xmlns:a="http://schemas.openxmlformats.org/drawingml/2006/main">
              <a:ext uri="{FF2B5EF4-FFF2-40B4-BE49-F238E27FC236}">
                <a16:creationId xmlns:a16="http://schemas.microsoft.com/office/drawing/2014/main" id="{65BBCED3-1A9A-4427-B263-E5551B084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67225"/>
            <a:ext cx="10820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Conversemos sobre su situación, aclaremos prioridades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y definamos un acompañamiento con sentido para su equipo.</a:t>
            </a:r>
          </a:p>
        </p:txBody>
      </p:sp>
      <p:sp>
        <p:nvSpPr>
          <p:cNvPr id="10" name="Contacto">
            <a:extLst xmlns:a="http://schemas.openxmlformats.org/drawingml/2006/main">
              <a:ext uri="{FF2B5EF4-FFF2-40B4-BE49-F238E27FC236}">
                <a16:creationId xmlns:a16="http://schemas.microsoft.com/office/drawing/2014/main" id="{C3F5376D-5A2A-4A5C-A77E-1379FEC63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38800"/>
            <a:ext cx="533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800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Fabián Rojas López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00" b="1">
                <a:solidFill>
                  <a:srgbClr val="0D244B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0D244B"/>
                </a:solidFill>
                <a:latin typeface="Segoe UI"/>
                <a:ea typeface="Segoe UI"/>
                <a:cs typeface="Segoe UI"/>
              </a:rPr>
              <a:t>Director fundador</a:t>
            </a:r>
          </a:p>
        </p:txBody>
      </p:sp>
      <p:sp>
        <p:nvSpPr>
          <p:cNvPr id="11" name="Teléfono y enlace">
            <a:extLst xmlns:a="http://schemas.openxmlformats.org/drawingml/2006/main">
              <a:ext uri="{FF2B5EF4-FFF2-40B4-BE49-F238E27FC236}">
                <a16:creationId xmlns:a16="http://schemas.microsoft.com/office/drawing/2014/main" id="{F57260EF-163D-4D5A-BDA9-8936A8621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5591175"/>
            <a:ext cx="4000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475" b="1">
                <a:solidFill>
                  <a:srgbClr val="D24C0B"/>
                </a:solidFill>
                <a:latin typeface="Segoe UI"/>
                <a:ea typeface="Segoe UI"/>
                <a:cs typeface="Segoe UI"/>
              </a:defRPr>
            </a:pPr>
            <a:r>
              <a:rPr sz="2475" b="1">
                <a:solidFill>
                  <a:srgbClr val="D24C0B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182cb378bc10487d"/>
              </a:rPr>
              <a:t>+57 321 490 6228</a:t>
            </a:r>
          </a:p>
        </p:txBody>
      </p:sp>
      <p:sp>
        <p:nvSpPr>
          <p:cNvPr id="12" name="Canal">
            <a:extLst xmlns:a="http://schemas.openxmlformats.org/drawingml/2006/main">
              <a:ext uri="{FF2B5EF4-FFF2-40B4-BE49-F238E27FC236}">
                <a16:creationId xmlns:a16="http://schemas.microsoft.com/office/drawing/2014/main" id="{13CF2E73-7B53-4BE8-8DA5-D85476B0A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60388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596671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596671"/>
                </a:solidFill>
                <a:latin typeface="Segoe UI"/>
                <a:ea typeface="Segoe UI"/>
                <a:cs typeface="Segoe UI"/>
              </a:rPr>
              <a:t>WhatsApp (uatsáp): mensajería directa</a:t>
            </a:r>
          </a:p>
        </p:txBody>
      </p:sp>
    </p:spTree>
    <p:extLst>
      <p:ext uri="{BB962C8B-B14F-4D97-AF65-F5344CB8AC3E}">
        <p14:creationId xmlns:p14="http://schemas.microsoft.com/office/powerpoint/2010/main" val="1820318748"/>
      </p:ext>
    </p:extLst>
  </p:cSld>
</p:sld>
</file>

<file path=ppt/theme/theme1.xml><?xml version="1.0" encoding="utf-8"?>
<a:theme xmlns:a="http://schemas.openxmlformats.org/drawingml/2006/main" name="ChatGPT">
  <a:themeElements>
    <a:clrScheme name="PROMECO Editorial">
      <a:dk1>
        <a:srgbClr val="000000"/>
      </a:dk1>
      <a:lt1>
        <a:srgbClr val="FFFFFF"/>
      </a:lt1>
      <a:dk2>
        <a:srgbClr val="0D244B"/>
      </a:dk2>
      <a:lt2>
        <a:srgbClr val="F5F6F7"/>
      </a:lt2>
      <a:accent1>
        <a:srgbClr val="102D75"/>
      </a:accent1>
      <a:accent2>
        <a:srgbClr val="20262D"/>
      </a:accent2>
      <a:accent3>
        <a:srgbClr val="D24C0B"/>
      </a:accent3>
      <a:accent4>
        <a:srgbClr val="8D969D"/>
      </a:accent4>
      <a:accent5>
        <a:srgbClr val="597267"/>
      </a:accent5>
      <a:accent6>
        <a:srgbClr val="BA936D"/>
      </a:accent6>
      <a:hlink>
        <a:srgbClr val="102D75"/>
      </a:hlink>
      <a:folHlink>
        <a:srgbClr val="102D75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PROMECO Editori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FRPOMECO</dc:creator>
  <lastModifiedBy>Walnut Exporter</lastModifiedBy>
  <dc:title>PROMECO - Dosier corporativo 2026</dc:title>
  <dcterms:created xsi:type="dcterms:W3CDTF">2026-09-17T01:37:18.2700000Z</dcterms:created>
  <dcterms:modified xsi:type="dcterms:W3CDTF">2026-09-17T01:37:18.2700000Z</dcterms:modified>
</coreProperties>
</file>